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Lst>
  <p:notesMasterIdLst>
    <p:notesMasterId r:id="rId6"/>
  </p:notesMasterIdLst>
  <p:handoutMasterIdLst>
    <p:handoutMasterId r:id="rId7"/>
  </p:handoutMasterIdLst>
  <p:sldIdLst>
    <p:sldId id="291" r:id="rId2"/>
    <p:sldId id="292" r:id="rId3"/>
    <p:sldId id="290" r:id="rId4"/>
    <p:sldId id="289" r:id="rId5"/>
  </p:sldIdLst>
  <p:sldSz cx="9144000" cy="6858000" type="screen4x3"/>
  <p:notesSz cx="7099300" cy="10234613"/>
  <p:defaultTextStyle>
    <a:defPPr>
      <a:defRPr lang="de-DE"/>
    </a:defPPr>
    <a:lvl1pPr algn="l" rtl="0" fontAlgn="base">
      <a:spcBef>
        <a:spcPct val="0"/>
      </a:spcBef>
      <a:spcAft>
        <a:spcPct val="0"/>
      </a:spcAft>
      <a:defRPr sz="2200" b="1" kern="1200">
        <a:solidFill>
          <a:srgbClr val="999999"/>
        </a:solidFill>
        <a:latin typeface="Arial" charset="0"/>
        <a:ea typeface="+mn-ea"/>
        <a:cs typeface="Arial" charset="0"/>
      </a:defRPr>
    </a:lvl1pPr>
    <a:lvl2pPr marL="457200" algn="l" rtl="0" fontAlgn="base">
      <a:spcBef>
        <a:spcPct val="0"/>
      </a:spcBef>
      <a:spcAft>
        <a:spcPct val="0"/>
      </a:spcAft>
      <a:defRPr sz="2200" b="1" kern="1200">
        <a:solidFill>
          <a:srgbClr val="999999"/>
        </a:solidFill>
        <a:latin typeface="Arial" charset="0"/>
        <a:ea typeface="+mn-ea"/>
        <a:cs typeface="Arial" charset="0"/>
      </a:defRPr>
    </a:lvl2pPr>
    <a:lvl3pPr marL="914400" algn="l" rtl="0" fontAlgn="base">
      <a:spcBef>
        <a:spcPct val="0"/>
      </a:spcBef>
      <a:spcAft>
        <a:spcPct val="0"/>
      </a:spcAft>
      <a:defRPr sz="2200" b="1" kern="1200">
        <a:solidFill>
          <a:srgbClr val="999999"/>
        </a:solidFill>
        <a:latin typeface="Arial" charset="0"/>
        <a:ea typeface="+mn-ea"/>
        <a:cs typeface="Arial" charset="0"/>
      </a:defRPr>
    </a:lvl3pPr>
    <a:lvl4pPr marL="1371600" algn="l" rtl="0" fontAlgn="base">
      <a:spcBef>
        <a:spcPct val="0"/>
      </a:spcBef>
      <a:spcAft>
        <a:spcPct val="0"/>
      </a:spcAft>
      <a:defRPr sz="2200" b="1" kern="1200">
        <a:solidFill>
          <a:srgbClr val="999999"/>
        </a:solidFill>
        <a:latin typeface="Arial" charset="0"/>
        <a:ea typeface="+mn-ea"/>
        <a:cs typeface="Arial" charset="0"/>
      </a:defRPr>
    </a:lvl4pPr>
    <a:lvl5pPr marL="1828800" algn="l" rtl="0" fontAlgn="base">
      <a:spcBef>
        <a:spcPct val="0"/>
      </a:spcBef>
      <a:spcAft>
        <a:spcPct val="0"/>
      </a:spcAft>
      <a:defRPr sz="2200" b="1" kern="1200">
        <a:solidFill>
          <a:srgbClr val="999999"/>
        </a:solidFill>
        <a:latin typeface="Arial" charset="0"/>
        <a:ea typeface="+mn-ea"/>
        <a:cs typeface="Arial" charset="0"/>
      </a:defRPr>
    </a:lvl5pPr>
    <a:lvl6pPr marL="2286000" algn="l" defTabSz="914400" rtl="0" eaLnBrk="1" latinLnBrk="0" hangingPunct="1">
      <a:defRPr sz="2200" b="1" kern="1200">
        <a:solidFill>
          <a:srgbClr val="999999"/>
        </a:solidFill>
        <a:latin typeface="Arial" charset="0"/>
        <a:ea typeface="+mn-ea"/>
        <a:cs typeface="Arial" charset="0"/>
      </a:defRPr>
    </a:lvl6pPr>
    <a:lvl7pPr marL="2743200" algn="l" defTabSz="914400" rtl="0" eaLnBrk="1" latinLnBrk="0" hangingPunct="1">
      <a:defRPr sz="2200" b="1" kern="1200">
        <a:solidFill>
          <a:srgbClr val="999999"/>
        </a:solidFill>
        <a:latin typeface="Arial" charset="0"/>
        <a:ea typeface="+mn-ea"/>
        <a:cs typeface="Arial" charset="0"/>
      </a:defRPr>
    </a:lvl7pPr>
    <a:lvl8pPr marL="3200400" algn="l" defTabSz="914400" rtl="0" eaLnBrk="1" latinLnBrk="0" hangingPunct="1">
      <a:defRPr sz="2200" b="1" kern="1200">
        <a:solidFill>
          <a:srgbClr val="999999"/>
        </a:solidFill>
        <a:latin typeface="Arial" charset="0"/>
        <a:ea typeface="+mn-ea"/>
        <a:cs typeface="Arial" charset="0"/>
      </a:defRPr>
    </a:lvl8pPr>
    <a:lvl9pPr marL="3657600" algn="l" defTabSz="914400" rtl="0" eaLnBrk="1" latinLnBrk="0" hangingPunct="1">
      <a:defRPr sz="2200" b="1" kern="1200">
        <a:solidFill>
          <a:srgbClr val="999999"/>
        </a:solidFill>
        <a:latin typeface="Arial" charset="0"/>
        <a:ea typeface="+mn-ea"/>
        <a:cs typeface="Arial" charset="0"/>
      </a:defRPr>
    </a:lvl9pPr>
  </p:defaultTextStyle>
  <p:extLst>
    <p:ext uri="{EFAFB233-063F-42B5-8137-9DF3F51BA10A}">
      <p15:sldGuideLst xmlns:p15="http://schemas.microsoft.com/office/powerpoint/2012/main" xmlns="">
        <p15:guide id="1" orient="horz" pos="3949">
          <p15:clr>
            <a:srgbClr val="A4A3A4"/>
          </p15:clr>
        </p15:guide>
        <p15:guide id="2" orient="horz" pos="1545">
          <p15:clr>
            <a:srgbClr val="A4A3A4"/>
          </p15:clr>
        </p15:guide>
        <p15:guide id="3" pos="433">
          <p15:clr>
            <a:srgbClr val="A4A3A4"/>
          </p15:clr>
        </p15:guide>
        <p15:guide id="4" pos="5335">
          <p15:clr>
            <a:srgbClr val="A4A3A4"/>
          </p15:clr>
        </p15:guide>
        <p15:guide id="5" pos="4278">
          <p15:clr>
            <a:srgbClr val="A4A3A4"/>
          </p15:clr>
        </p15:guide>
      </p15:sldGuideLst>
    </p:ext>
    <p:ext uri="{2D200454-40CA-4A62-9FC3-DE9A4176ACB9}">
      <p15:notesGuideLst xmlns:p15="http://schemas.microsoft.com/office/powerpoint/2012/main" xmlns="">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ja Baljkovic" initials="" lastIdx="1" clrIdx="0"/>
  <p:cmAuthor id="1" name="Nicole"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5131" autoAdjust="0"/>
    <p:restoredTop sz="93151" autoAdjust="0"/>
  </p:normalViewPr>
  <p:slideViewPr>
    <p:cSldViewPr snapToGrid="0" snapToObjects="1">
      <p:cViewPr varScale="1">
        <p:scale>
          <a:sx n="113" d="100"/>
          <a:sy n="113" d="100"/>
        </p:scale>
        <p:origin x="-1536" y="-108"/>
      </p:cViewPr>
      <p:guideLst>
        <p:guide orient="horz" pos="3949"/>
        <p:guide orient="horz" pos="1545"/>
        <p:guide pos="433"/>
        <p:guide pos="5335"/>
        <p:guide pos="4278"/>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00" d="100"/>
          <a:sy n="100" d="100"/>
        </p:scale>
        <p:origin x="-2760" y="21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66563"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endParaRPr lang="de-DE"/>
          </a:p>
        </p:txBody>
      </p:sp>
      <p:sp>
        <p:nvSpPr>
          <p:cNvPr id="66564"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66565"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fld id="{38764743-1AAE-41E7-970F-E35B3E5EB33C}" type="slidenum">
              <a:rPr lang="de-DE"/>
              <a:pPr>
                <a:defRPr/>
              </a:pPr>
              <a:t>‹Nr.›</a:t>
            </a:fld>
            <a:endParaRPr lang="de-DE"/>
          </a:p>
        </p:txBody>
      </p:sp>
    </p:spTree>
    <p:extLst>
      <p:ext uri="{BB962C8B-B14F-4D97-AF65-F5344CB8AC3E}">
        <p14:creationId xmlns:p14="http://schemas.microsoft.com/office/powerpoint/2010/main" val="2246803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8195" name="Rectangle 3"/>
          <p:cNvSpPr>
            <a:spLocks noGrp="1" noChangeArrowheads="1"/>
          </p:cNvSpPr>
          <p:nvPr>
            <p:ph type="dt" idx="1"/>
          </p:nvPr>
        </p:nvSpPr>
        <p:spPr bwMode="auto">
          <a:xfrm>
            <a:off x="4022725"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endParaRPr lang="de-DE"/>
          </a:p>
        </p:txBody>
      </p:sp>
      <p:sp>
        <p:nvSpPr>
          <p:cNvPr id="10244"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p>
            <a:pPr lvl="0"/>
            <a:r>
              <a:rPr lang="de-DE" noProof="0" dirty="0" smtClean="0"/>
              <a:t>Klicken Sie, um die Formate des Vorlagentextes zu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fld id="{CD2B23F5-4D49-4DFC-8D0D-D33F0762EB69}" type="slidenum">
              <a:rPr lang="de-DE"/>
              <a:pPr>
                <a:defRPr/>
              </a:pPr>
              <a:t>‹Nr.›</a:t>
            </a:fld>
            <a:endParaRPr lang="de-DE"/>
          </a:p>
        </p:txBody>
      </p:sp>
    </p:spTree>
    <p:extLst>
      <p:ext uri="{BB962C8B-B14F-4D97-AF65-F5344CB8AC3E}">
        <p14:creationId xmlns:p14="http://schemas.microsoft.com/office/powerpoint/2010/main" val="11226728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4" name="Grafik 6"/>
          <p:cNvPicPr>
            <a:picLocks noChangeAspect="1"/>
          </p:cNvPicPr>
          <p:nvPr/>
        </p:nvPicPr>
        <p:blipFill>
          <a:blip r:embed="rId2"/>
          <a:srcRect/>
          <a:stretch>
            <a:fillRect/>
          </a:stretch>
        </p:blipFill>
        <p:spPr bwMode="auto">
          <a:xfrm>
            <a:off x="0" y="1588"/>
            <a:ext cx="9144000" cy="1116012"/>
          </a:xfrm>
          <a:prstGeom prst="rect">
            <a:avLst/>
          </a:prstGeom>
          <a:noFill/>
          <a:ln w="9525">
            <a:noFill/>
            <a:miter lim="800000"/>
            <a:headEnd/>
            <a:tailEnd/>
          </a:ln>
        </p:spPr>
      </p:pic>
      <p:pic>
        <p:nvPicPr>
          <p:cNvPr id="5" name="Grafik 7"/>
          <p:cNvPicPr>
            <a:picLocks noChangeAspect="1"/>
          </p:cNvPicPr>
          <p:nvPr/>
        </p:nvPicPr>
        <p:blipFill>
          <a:blip r:embed="rId3"/>
          <a:srcRect/>
          <a:stretch>
            <a:fillRect/>
          </a:stretch>
        </p:blipFill>
        <p:spPr bwMode="auto">
          <a:xfrm>
            <a:off x="6618288" y="304800"/>
            <a:ext cx="2106612" cy="877888"/>
          </a:xfrm>
          <a:prstGeom prst="rect">
            <a:avLst/>
          </a:prstGeom>
          <a:noFill/>
          <a:ln w="9525">
            <a:noFill/>
            <a:miter lim="800000"/>
            <a:headEnd/>
            <a:tailEnd/>
          </a:ln>
        </p:spPr>
      </p:pic>
      <p:pic>
        <p:nvPicPr>
          <p:cNvPr id="6" name="Grafik 8"/>
          <p:cNvPicPr>
            <a:picLocks noChangeAspect="1"/>
          </p:cNvPicPr>
          <p:nvPr/>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7" name="Text Box 19"/>
          <p:cNvSpPr txBox="1">
            <a:spLocks noChangeArrowheads="1"/>
          </p:cNvSpPr>
          <p:nvPr/>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82CBBE7A-6B72-48CA-8AF3-F9F22BA552E1}" type="slidenum">
              <a:rPr lang="de-DE" sz="1000" b="0" smtClean="0">
                <a:solidFill>
                  <a:schemeClr val="tx2"/>
                </a:solidFill>
                <a:latin typeface="Arial Narrow" pitchFamily="34" charset="0"/>
              </a:rPr>
              <a:pPr algn="r">
                <a:defRPr/>
              </a:pPr>
              <a:t>‹Nr.›</a:t>
            </a:fld>
            <a:endParaRPr lang="de-DE" sz="1000" b="0" dirty="0">
              <a:solidFill>
                <a:schemeClr val="tx2"/>
              </a:solidFill>
              <a:latin typeface="Arial Narrow" pitchFamily="34" charset="0"/>
            </a:endParaRPr>
          </a:p>
        </p:txBody>
      </p:sp>
      <p:pic>
        <p:nvPicPr>
          <p:cNvPr id="10" name="Grafik 10"/>
          <p:cNvPicPr>
            <a:picLocks noChangeAspect="1"/>
          </p:cNvPicPr>
          <p:nvPr userDrawn="1"/>
        </p:nvPicPr>
        <p:blipFill>
          <a:blip r:embed="rId5"/>
          <a:srcRect/>
          <a:stretch>
            <a:fillRect/>
          </a:stretch>
        </p:blipFill>
        <p:spPr bwMode="auto">
          <a:xfrm>
            <a:off x="0" y="0"/>
            <a:ext cx="9144000" cy="1119188"/>
          </a:xfrm>
          <a:prstGeom prst="rect">
            <a:avLst/>
          </a:prstGeom>
          <a:noFill/>
          <a:ln w="9525">
            <a:noFill/>
            <a:miter lim="800000"/>
            <a:headEnd/>
            <a:tailEnd/>
          </a:ln>
        </p:spPr>
      </p:pic>
      <p:pic>
        <p:nvPicPr>
          <p:cNvPr id="11" name="Grafik 7"/>
          <p:cNvPicPr>
            <a:picLocks noChangeAspect="1"/>
          </p:cNvPicPr>
          <p:nvPr userDrawn="1"/>
        </p:nvPicPr>
        <p:blipFill>
          <a:blip r:embed="rId3"/>
          <a:srcRect/>
          <a:stretch>
            <a:fillRect/>
          </a:stretch>
        </p:blipFill>
        <p:spPr bwMode="auto">
          <a:xfrm>
            <a:off x="6618288" y="304800"/>
            <a:ext cx="2106612" cy="877888"/>
          </a:xfrm>
          <a:prstGeom prst="rect">
            <a:avLst/>
          </a:prstGeom>
          <a:noFill/>
          <a:ln w="9525">
            <a:noFill/>
            <a:miter lim="800000"/>
            <a:headEnd/>
            <a:tailEnd/>
          </a:ln>
        </p:spPr>
      </p:pic>
      <p:sp>
        <p:nvSpPr>
          <p:cNvPr id="12" name="Rechteck 9"/>
          <p:cNvSpPr/>
          <p:nvPr userDrawn="1"/>
        </p:nvSpPr>
        <p:spPr bwMode="auto">
          <a:xfrm>
            <a:off x="7721600" y="6604000"/>
            <a:ext cx="1422400" cy="254000"/>
          </a:xfrm>
          <a:prstGeom prst="rect">
            <a:avLst/>
          </a:prstGeom>
          <a:solidFill>
            <a:schemeClr val="bg1"/>
          </a:solidFill>
          <a:ln w="9525" cap="flat" cmpd="sng" algn="ctr">
            <a:noFill/>
            <a:prstDash val="solid"/>
            <a:round/>
            <a:headEnd type="none" w="med" len="med"/>
            <a:tailEnd type="none" w="med" len="med"/>
          </a:ln>
          <a:effectLst/>
        </p:spPr>
        <p:txBody>
          <a:bodyPr/>
          <a:lstStyle/>
          <a:p>
            <a:pPr eaLnBrk="0" hangingPunct="0">
              <a:defRPr/>
            </a:pPr>
            <a:endParaRPr lang="de-DE">
              <a:cs typeface="+mn-cs"/>
            </a:endParaRPr>
          </a:p>
        </p:txBody>
      </p:sp>
      <p:pic>
        <p:nvPicPr>
          <p:cNvPr id="13" name="Grafik 8"/>
          <p:cNvPicPr>
            <a:picLocks noChangeAspect="1"/>
          </p:cNvPicPr>
          <p:nvPr userDrawn="1"/>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userDrawn="1"/>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1252B759-D255-467D-9383-007D2F91FF76}" type="slidenum">
              <a:rPr lang="de-DE" sz="1000" b="0" smtClean="0">
                <a:solidFill>
                  <a:schemeClr val="tx2"/>
                </a:solidFill>
                <a:latin typeface="Arial Narrow" pitchFamily="34" charset="0"/>
              </a:rPr>
              <a:pPr algn="r">
                <a:defRPr/>
              </a:pPr>
              <a:t>‹Nr.›</a:t>
            </a:fld>
            <a:endParaRPr lang="de-DE" sz="1000" b="0" dirty="0">
              <a:solidFill>
                <a:schemeClr val="tx2"/>
              </a:solidFill>
              <a:latin typeface="Arial Narrow" pitchFamily="34" charset="0"/>
            </a:endParaRPr>
          </a:p>
        </p:txBody>
      </p:sp>
      <p:pic>
        <p:nvPicPr>
          <p:cNvPr id="15" name="Grafik 8"/>
          <p:cNvPicPr>
            <a:picLocks noChangeAspect="1"/>
          </p:cNvPicPr>
          <p:nvPr userDrawn="1"/>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8" name="Rectangle 16"/>
          <p:cNvSpPr>
            <a:spLocks noGrp="1" noChangeArrowheads="1"/>
          </p:cNvSpPr>
          <p:nvPr>
            <p:ph type="subTitle" sz="quarter" idx="1"/>
          </p:nvPr>
        </p:nvSpPr>
        <p:spPr>
          <a:xfrm>
            <a:off x="1040400" y="3239022"/>
            <a:ext cx="7034400" cy="1752600"/>
          </a:xfrm>
        </p:spPr>
        <p:txBody>
          <a:bodyPr/>
          <a:lstStyle>
            <a:lvl1pPr marL="0" indent="0" algn="ctr">
              <a:buFont typeface="Wingdings" pitchFamily="2" charset="2"/>
              <a:buNone/>
              <a:defRPr sz="2800" baseline="0"/>
            </a:lvl1pPr>
          </a:lstStyle>
          <a:p>
            <a:r>
              <a:rPr lang="en-US" dirty="0" smtClean="0"/>
              <a:t>Formatvorlage des Untertitelmasters durch Klicken bearbeiten</a:t>
            </a:r>
            <a:endParaRPr lang="de-DE" dirty="0"/>
          </a:p>
        </p:txBody>
      </p:sp>
      <p:sp>
        <p:nvSpPr>
          <p:cNvPr id="9" name="Rectangle 15"/>
          <p:cNvSpPr>
            <a:spLocks noGrp="1" noChangeArrowheads="1"/>
          </p:cNvSpPr>
          <p:nvPr>
            <p:ph type="ctrTitle" sz="quarter"/>
          </p:nvPr>
        </p:nvSpPr>
        <p:spPr>
          <a:xfrm>
            <a:off x="1040400" y="1993726"/>
            <a:ext cx="7034400" cy="1143000"/>
          </a:xfrm>
        </p:spPr>
        <p:txBody>
          <a:bodyPr anchor="ctr"/>
          <a:lstStyle>
            <a:lvl1pPr algn="ctr">
              <a:defRPr sz="3600"/>
            </a:lvl1pPr>
          </a:lstStyle>
          <a:p>
            <a:r>
              <a:rPr lang="en-US" dirty="0" smtClean="0"/>
              <a:t>Titelmasterformat durch Klicken bearbeiten</a:t>
            </a:r>
            <a:endParaRPr lang="de-DE" dirty="0"/>
          </a:p>
        </p:txBody>
      </p:sp>
      <p:sp>
        <p:nvSpPr>
          <p:cNvPr id="16" name="Rectangle 25"/>
          <p:cNvSpPr>
            <a:spLocks noGrp="1" noChangeArrowheads="1"/>
          </p:cNvSpPr>
          <p:nvPr>
            <p:ph type="ftr" sz="quarter" idx="10"/>
          </p:nvPr>
        </p:nvSpPr>
        <p:spPr/>
        <p:txBody>
          <a:bodyPr/>
          <a:lstStyle>
            <a:lvl1pPr>
              <a:defRPr/>
            </a:lvl1pPr>
          </a:lstStyle>
          <a:p>
            <a:pPr>
              <a:defRPr/>
            </a:pPr>
            <a:r>
              <a:rPr lang="de-DE"/>
              <a:t>Stabsstelle Monitoring und Evaluierung</a:t>
            </a:r>
          </a:p>
        </p:txBody>
      </p:sp>
      <p:sp>
        <p:nvSpPr>
          <p:cNvPr id="17" name="Rectangle 17"/>
          <p:cNvSpPr>
            <a:spLocks noGrp="1" noChangeArrowheads="1"/>
          </p:cNvSpPr>
          <p:nvPr>
            <p:ph type="dt" sz="half" idx="11"/>
          </p:nvPr>
        </p:nvSpPr>
        <p:spPr>
          <a:xfrm>
            <a:off x="684213" y="6581775"/>
            <a:ext cx="1295400" cy="246063"/>
          </a:xfrm>
        </p:spPr>
        <p:txBody>
          <a:bodyPr/>
          <a:lstStyle>
            <a:lvl1pPr algn="l" eaLnBrk="0" hangingPunct="0">
              <a:defRPr sz="1000" b="0">
                <a:solidFill>
                  <a:schemeClr val="tx2"/>
                </a:solidFill>
                <a:latin typeface="Arial Narrow" pitchFamily="34" charset="0"/>
                <a:cs typeface="+mn-cs"/>
              </a:defRPr>
            </a:lvl1pPr>
          </a:lstStyle>
          <a:p>
            <a:pPr>
              <a:defRPr/>
            </a:pPr>
            <a:fld id="{DE5D12FF-39B8-4567-B57E-9207D4BA086E}" type="datetime4">
              <a:rPr lang="de-DE"/>
              <a:pPr>
                <a:defRPr/>
              </a:pPr>
              <a:t>4. Mai 2016</a:t>
            </a:fld>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dirty="0"/>
          </a:p>
        </p:txBody>
      </p:sp>
      <p:sp>
        <p:nvSpPr>
          <p:cNvPr id="7" name="Inhaltsplatzhalter 2"/>
          <p:cNvSpPr>
            <a:spLocks noGrp="1"/>
          </p:cNvSpPr>
          <p:nvPr>
            <p:ph idx="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dirty="0" smtClean="0"/>
              <a:t>Textmasterformate durch Klicken bearbeiten</a:t>
            </a:r>
          </a:p>
          <a:p>
            <a:pPr lvl="1"/>
            <a:r>
              <a:rPr lang="en-US" noProof="0" dirty="0" smtClean="0"/>
              <a:t>Zweite Ebene</a:t>
            </a:r>
          </a:p>
          <a:p>
            <a:pPr lvl="2"/>
            <a:r>
              <a:rPr lang="en-US" noProof="0" dirty="0" smtClean="0"/>
              <a:t>Dritte Ebene</a:t>
            </a:r>
          </a:p>
          <a:p>
            <a:pPr lvl="3"/>
            <a:r>
              <a:rPr lang="en-US" noProof="0" dirty="0" smtClean="0"/>
              <a:t>Vierte Ebene</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5" name="Rectangle 17"/>
          <p:cNvSpPr>
            <a:spLocks noGrp="1" noChangeArrowheads="1"/>
          </p:cNvSpPr>
          <p:nvPr>
            <p:ph type="dt" sz="half" idx="11"/>
          </p:nvPr>
        </p:nvSpPr>
        <p:spPr>
          <a:ln/>
        </p:spPr>
        <p:txBody>
          <a:bodyPr/>
          <a:lstStyle>
            <a:lvl1pPr>
              <a:defRPr/>
            </a:lvl1pPr>
          </a:lstStyle>
          <a:p>
            <a:pPr>
              <a:defRPr/>
            </a:pPr>
            <a:fld id="{EE9B01F6-E4EC-4631-9C30-810EDF313AC6}" type="datetime4">
              <a:rPr lang="de-DE"/>
              <a:pPr>
                <a:defRPr/>
              </a:pPr>
              <a:t>4. Mai 2016</a:t>
            </a:fld>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7" name="Inhaltsplatzhalter 2"/>
          <p:cNvSpPr>
            <a:spLocks noGrp="1"/>
          </p:cNvSpPr>
          <p:nvPr>
            <p:ph idx="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8" name="Inhaltsplatzhalter 2"/>
          <p:cNvSpPr>
            <a:spLocks noGrp="1"/>
          </p:cNvSpPr>
          <p:nvPr>
            <p:ph idx="12"/>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Stabsstelle Monitoring und Evaluierung</a:t>
            </a:r>
          </a:p>
        </p:txBody>
      </p:sp>
      <p:sp>
        <p:nvSpPr>
          <p:cNvPr id="6" name="Rectangle 17"/>
          <p:cNvSpPr>
            <a:spLocks noGrp="1" noChangeArrowheads="1"/>
          </p:cNvSpPr>
          <p:nvPr>
            <p:ph type="dt" sz="half" idx="14"/>
          </p:nvPr>
        </p:nvSpPr>
        <p:spPr>
          <a:ln/>
        </p:spPr>
        <p:txBody>
          <a:bodyPr/>
          <a:lstStyle>
            <a:lvl1pPr>
              <a:defRPr/>
            </a:lvl1pPr>
          </a:lstStyle>
          <a:p>
            <a:pPr>
              <a:defRPr/>
            </a:pPr>
            <a:fld id="{6D3FF1A2-45DA-4EE4-B9A2-88329CF9EB1E}" type="datetime4">
              <a:rPr lang="de-DE"/>
              <a:pPr>
                <a:defRPr/>
              </a:pPr>
              <a:t>4. Mai 2016</a:t>
            </a:fld>
            <a:endParaRPr lang="de-DE"/>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8" name="Bildplatzhalter 2"/>
          <p:cNvSpPr>
            <a:spLocks noGrp="1"/>
          </p:cNvSpPr>
          <p:nvPr>
            <p:ph type="pic" idx="12"/>
          </p:nvPr>
        </p:nvSpPr>
        <p:spPr>
          <a:xfrm>
            <a:off x="6786000" y="2448000"/>
            <a:ext cx="2358000" cy="3816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dirty="0"/>
          </a:p>
        </p:txBody>
      </p:sp>
      <p:sp>
        <p:nvSpPr>
          <p:cNvPr id="5" name="Rectangle 25"/>
          <p:cNvSpPr>
            <a:spLocks noGrp="1" noChangeArrowheads="1"/>
          </p:cNvSpPr>
          <p:nvPr>
            <p:ph type="ftr" sz="quarter" idx="13"/>
          </p:nvPr>
        </p:nvSpPr>
        <p:spPr>
          <a:ln/>
        </p:spPr>
        <p:txBody>
          <a:bodyPr/>
          <a:lstStyle>
            <a:lvl1pPr>
              <a:defRPr/>
            </a:lvl1pPr>
          </a:lstStyle>
          <a:p>
            <a:pPr>
              <a:defRPr/>
            </a:pPr>
            <a:r>
              <a:rPr lang="de-DE"/>
              <a:t>Stabsstelle Monitoring und Evaluierung</a:t>
            </a:r>
          </a:p>
        </p:txBody>
      </p:sp>
      <p:sp>
        <p:nvSpPr>
          <p:cNvPr id="6" name="Rectangle 17"/>
          <p:cNvSpPr>
            <a:spLocks noGrp="1" noChangeArrowheads="1"/>
          </p:cNvSpPr>
          <p:nvPr>
            <p:ph type="dt" sz="half" idx="14"/>
          </p:nvPr>
        </p:nvSpPr>
        <p:spPr>
          <a:ln/>
        </p:spPr>
        <p:txBody>
          <a:bodyPr/>
          <a:lstStyle>
            <a:lvl1pPr>
              <a:defRPr/>
            </a:lvl1pPr>
          </a:lstStyle>
          <a:p>
            <a:pPr>
              <a:defRPr/>
            </a:pPr>
            <a:fld id="{B1E7A008-FE11-4E26-BE27-5B61D4F9846A}" type="datetime4">
              <a:rPr lang="de-DE"/>
              <a:pPr>
                <a:defRPr/>
              </a:pPr>
              <a:t>4. Mai 2016</a:t>
            </a:fld>
            <a:endParaRPr lang="de-D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4" name="Rectangle 17"/>
          <p:cNvSpPr>
            <a:spLocks noGrp="1" noChangeArrowheads="1"/>
          </p:cNvSpPr>
          <p:nvPr>
            <p:ph type="dt" sz="half" idx="11"/>
          </p:nvPr>
        </p:nvSpPr>
        <p:spPr>
          <a:ln/>
        </p:spPr>
        <p:txBody>
          <a:bodyPr/>
          <a:lstStyle>
            <a:lvl1pPr>
              <a:defRPr/>
            </a:lvl1pPr>
          </a:lstStyle>
          <a:p>
            <a:pPr>
              <a:defRPr/>
            </a:pPr>
            <a:fld id="{39ECC480-AE0E-4A02-9F5E-F91638170E7F}" type="datetime4">
              <a:rPr lang="de-DE"/>
              <a:pPr>
                <a:defRPr/>
              </a:pPr>
              <a:t>4. Mai 2016</a:t>
            </a:fld>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3" name="Rectangle 17"/>
          <p:cNvSpPr>
            <a:spLocks noGrp="1" noChangeArrowheads="1"/>
          </p:cNvSpPr>
          <p:nvPr>
            <p:ph type="dt" sz="half" idx="11"/>
          </p:nvPr>
        </p:nvSpPr>
        <p:spPr>
          <a:ln/>
        </p:spPr>
        <p:txBody>
          <a:bodyPr/>
          <a:lstStyle>
            <a:lvl1pPr>
              <a:defRPr/>
            </a:lvl1pPr>
          </a:lstStyle>
          <a:p>
            <a:pPr>
              <a:defRPr/>
            </a:pPr>
            <a:fld id="{529C9936-9EDD-4810-B543-3ED9B3E6EFE8}" type="datetime4">
              <a:rPr lang="de-DE"/>
              <a:pPr>
                <a:defRPr/>
              </a:pPr>
              <a:t>4. Mai 2016</a:t>
            </a:fld>
            <a:endParaRPr lang="de-D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84213" y="1482725"/>
            <a:ext cx="7775575" cy="619125"/>
          </a:xfrm>
        </p:spPr>
        <p:txBody>
          <a:bodyPr/>
          <a:lstStyle/>
          <a:p>
            <a:r>
              <a:rPr lang="en-US"/>
              <a:t>Titelmasterformat durch Klicken bearbeiten</a:t>
            </a:r>
            <a:endParaRPr lang="de-DE"/>
          </a:p>
        </p:txBody>
      </p:sp>
      <p:sp>
        <p:nvSpPr>
          <p:cNvPr id="3" name="Inhaltsplatzhalter 2"/>
          <p:cNvSpPr>
            <a:spLocks noGrp="1"/>
          </p:cNvSpPr>
          <p:nvPr>
            <p:ph idx="1"/>
          </p:nvPr>
        </p:nvSpPr>
        <p:spPr>
          <a:xfrm>
            <a:off x="684213" y="2447925"/>
            <a:ext cx="7775575" cy="3816350"/>
          </a:xfrm>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5" name="Rectangle 17"/>
          <p:cNvSpPr>
            <a:spLocks noGrp="1" noChangeArrowheads="1"/>
          </p:cNvSpPr>
          <p:nvPr>
            <p:ph type="dt" sz="half" idx="11"/>
          </p:nvPr>
        </p:nvSpPr>
        <p:spPr>
          <a:ln/>
        </p:spPr>
        <p:txBody>
          <a:bodyPr/>
          <a:lstStyle>
            <a:lvl1pPr>
              <a:defRPr/>
            </a:lvl1pPr>
          </a:lstStyle>
          <a:p>
            <a:pPr>
              <a:defRPr/>
            </a:pPr>
            <a:fld id="{2A390715-1366-4F0B-A417-8C29D9927F0B}" type="datetime4">
              <a:rPr lang="de-DE"/>
              <a:pPr>
                <a:defRPr/>
              </a:pPr>
              <a:t>4. Mai 2016</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2"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3" name="Rectangle 17"/>
          <p:cNvSpPr>
            <a:spLocks noGrp="1" noChangeArrowheads="1"/>
          </p:cNvSpPr>
          <p:nvPr>
            <p:ph type="dt" sz="half" idx="11"/>
          </p:nvPr>
        </p:nvSpPr>
        <p:spPr>
          <a:ln/>
        </p:spPr>
        <p:txBody>
          <a:bodyPr/>
          <a:lstStyle>
            <a:lvl1pPr>
              <a:defRPr/>
            </a:lvl1pPr>
          </a:lstStyle>
          <a:p>
            <a:pPr>
              <a:defRPr/>
            </a:pPr>
            <a:fld id="{F30EEB79-20CC-421A-AE06-04CCB7351458}" type="datetime4">
              <a:rPr lang="de-DE"/>
              <a:pPr>
                <a:defRPr/>
              </a:pPr>
              <a:t>4. Mai 2016</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Grp="1" noChangeArrowheads="1"/>
          </p:cNvSpPr>
          <p:nvPr>
            <p:ph type="title"/>
          </p:nvPr>
        </p:nvSpPr>
        <p:spPr bwMode="auto">
          <a:xfrm>
            <a:off x="684213" y="1482725"/>
            <a:ext cx="7775575" cy="61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Titel durch Klicken hinzufügen</a:t>
            </a:r>
          </a:p>
        </p:txBody>
      </p:sp>
      <p:pic>
        <p:nvPicPr>
          <p:cNvPr id="1027" name="Grafik 6"/>
          <p:cNvPicPr>
            <a:picLocks noChangeAspect="1"/>
          </p:cNvPicPr>
          <p:nvPr/>
        </p:nvPicPr>
        <p:blipFill>
          <a:blip r:embed="rId10"/>
          <a:srcRect/>
          <a:stretch>
            <a:fillRect/>
          </a:stretch>
        </p:blipFill>
        <p:spPr bwMode="auto">
          <a:xfrm>
            <a:off x="0" y="1588"/>
            <a:ext cx="9144000" cy="1116012"/>
          </a:xfrm>
          <a:prstGeom prst="rect">
            <a:avLst/>
          </a:prstGeom>
          <a:noFill/>
          <a:ln w="9525">
            <a:noFill/>
            <a:miter lim="800000"/>
            <a:headEnd/>
            <a:tailEnd/>
          </a:ln>
        </p:spPr>
      </p:pic>
      <p:pic>
        <p:nvPicPr>
          <p:cNvPr id="1028" name="Grafik 7"/>
          <p:cNvPicPr>
            <a:picLocks noChangeAspect="1"/>
          </p:cNvPicPr>
          <p:nvPr/>
        </p:nvPicPr>
        <p:blipFill>
          <a:blip r:embed="rId11"/>
          <a:srcRect/>
          <a:stretch>
            <a:fillRect/>
          </a:stretch>
        </p:blipFill>
        <p:spPr bwMode="auto">
          <a:xfrm>
            <a:off x="6618288" y="304800"/>
            <a:ext cx="2106612" cy="877888"/>
          </a:xfrm>
          <a:prstGeom prst="rect">
            <a:avLst/>
          </a:prstGeom>
          <a:noFill/>
          <a:ln w="9525">
            <a:noFill/>
            <a:miter lim="800000"/>
            <a:headEnd/>
            <a:tailEnd/>
          </a:ln>
        </p:spPr>
      </p:pic>
      <p:pic>
        <p:nvPicPr>
          <p:cNvPr id="1029" name="Grafik 8"/>
          <p:cNvPicPr>
            <a:picLocks noChangeAspect="1"/>
          </p:cNvPicPr>
          <p:nvPr/>
        </p:nvPicPr>
        <p:blipFill>
          <a:blip r:embed="rId12"/>
          <a:srcRect/>
          <a:stretch>
            <a:fillRect/>
          </a:stretch>
        </p:blipFill>
        <p:spPr bwMode="auto">
          <a:xfrm>
            <a:off x="0" y="5851525"/>
            <a:ext cx="9144000" cy="738188"/>
          </a:xfrm>
          <a:prstGeom prst="rect">
            <a:avLst/>
          </a:prstGeom>
          <a:noFill/>
          <a:ln w="9525">
            <a:noFill/>
            <a:miter lim="800000"/>
            <a:headEnd/>
            <a:tailEnd/>
          </a:ln>
        </p:spPr>
      </p:pic>
      <p:sp>
        <p:nvSpPr>
          <p:cNvPr id="1030" name="Rectangle 16"/>
          <p:cNvSpPr>
            <a:spLocks noGrp="1" noChangeArrowheads="1"/>
          </p:cNvSpPr>
          <p:nvPr>
            <p:ph type="body" idx="1"/>
          </p:nvPr>
        </p:nvSpPr>
        <p:spPr bwMode="auto">
          <a:xfrm>
            <a:off x="684213" y="2165350"/>
            <a:ext cx="7775575"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Erste Ebene</a:t>
            </a:r>
          </a:p>
          <a:p>
            <a:pPr lvl="1"/>
            <a:r>
              <a:rPr lang="de-DE" smtClean="0"/>
              <a:t>Zweite Ebene</a:t>
            </a:r>
          </a:p>
          <a:p>
            <a:pPr lvl="2"/>
            <a:r>
              <a:rPr lang="de-DE" smtClean="0"/>
              <a:t>Dritte Ebene</a:t>
            </a:r>
          </a:p>
          <a:p>
            <a:pPr lvl="3"/>
            <a:r>
              <a:rPr lang="de-DE" smtClean="0"/>
              <a:t>Vierte Ebene</a:t>
            </a:r>
          </a:p>
        </p:txBody>
      </p:sp>
      <p:sp>
        <p:nvSpPr>
          <p:cNvPr id="15" name="Rectangle 25"/>
          <p:cNvSpPr>
            <a:spLocks noGrp="1" noChangeArrowheads="1"/>
          </p:cNvSpPr>
          <p:nvPr>
            <p:ph type="ftr" sz="quarter" idx="3"/>
          </p:nvPr>
        </p:nvSpPr>
        <p:spPr bwMode="auto">
          <a:xfrm>
            <a:off x="2862263" y="6581775"/>
            <a:ext cx="3419475"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0" hangingPunct="0">
              <a:defRPr sz="1000">
                <a:solidFill>
                  <a:schemeClr val="tx2"/>
                </a:solidFill>
                <a:latin typeface="Arial Narrow" pitchFamily="34" charset="0"/>
              </a:defRPr>
            </a:lvl1pPr>
          </a:lstStyle>
          <a:p>
            <a:pPr>
              <a:defRPr/>
            </a:pPr>
            <a:r>
              <a:rPr lang="de-DE"/>
              <a:t>Stabsstelle Monitoring und Evaluierung</a:t>
            </a:r>
          </a:p>
        </p:txBody>
      </p:sp>
      <p:sp>
        <p:nvSpPr>
          <p:cNvPr id="16" name="Rectangle 17"/>
          <p:cNvSpPr>
            <a:spLocks noGrp="1" noChangeArrowheads="1"/>
          </p:cNvSpPr>
          <p:nvPr>
            <p:ph type="dt" sz="half" idx="2"/>
          </p:nvPr>
        </p:nvSpPr>
        <p:spPr bwMode="auto">
          <a:xfrm>
            <a:off x="679450" y="6581775"/>
            <a:ext cx="1295400"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eaLnBrk="0" hangingPunct="0">
              <a:defRPr sz="1000" b="0">
                <a:solidFill>
                  <a:schemeClr val="tx2"/>
                </a:solidFill>
                <a:latin typeface="Arial Narrow" pitchFamily="34" charset="0"/>
                <a:cs typeface="+mn-cs"/>
              </a:defRPr>
            </a:lvl1pPr>
          </a:lstStyle>
          <a:p>
            <a:pPr>
              <a:defRPr/>
            </a:pPr>
            <a:fld id="{429B3845-5D3A-41C7-8CEE-5432537A6B1A}" type="datetime4">
              <a:rPr lang="de-DE"/>
              <a:pPr>
                <a:defRPr/>
              </a:pPr>
              <a:t>4. Mai 2016</a:t>
            </a:fld>
            <a:endParaRPr lang="de-DE"/>
          </a:p>
        </p:txBody>
      </p:sp>
      <p:sp>
        <p:nvSpPr>
          <p:cNvPr id="10" name="Text Box 19"/>
          <p:cNvSpPr txBox="1">
            <a:spLocks noChangeArrowheads="1"/>
          </p:cNvSpPr>
          <p:nvPr/>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00FD6D43-2D2F-4EB9-9BED-EA726A2B0962}" type="slidenum">
              <a:rPr lang="de-DE" sz="1000" b="0" smtClean="0">
                <a:solidFill>
                  <a:schemeClr val="tx2"/>
                </a:solidFill>
                <a:latin typeface="Arial Narrow" pitchFamily="34" charset="0"/>
              </a:rPr>
              <a:pPr algn="r">
                <a:defRPr/>
              </a:pPr>
              <a:t>‹Nr.›</a:t>
            </a:fld>
            <a:endParaRPr lang="de-DE" sz="1000" b="0" dirty="0">
              <a:solidFill>
                <a:schemeClr val="tx2"/>
              </a:solidFill>
              <a:latin typeface="Arial Narrow" pitchFamily="34" charset="0"/>
            </a:endParaRPr>
          </a:p>
        </p:txBody>
      </p:sp>
      <p:pic>
        <p:nvPicPr>
          <p:cNvPr id="1034" name="Grafik 8"/>
          <p:cNvPicPr>
            <a:picLocks noChangeAspect="1"/>
          </p:cNvPicPr>
          <p:nvPr/>
        </p:nvPicPr>
        <p:blipFill>
          <a:blip r:embed="rId12"/>
          <a:srcRect/>
          <a:stretch>
            <a:fillRect/>
          </a:stretch>
        </p:blipFill>
        <p:spPr bwMode="auto">
          <a:xfrm>
            <a:off x="0" y="5851525"/>
            <a:ext cx="9144000" cy="738188"/>
          </a:xfrm>
          <a:prstGeom prst="rect">
            <a:avLst/>
          </a:prstGeom>
          <a:noFill/>
          <a:ln w="9525">
            <a:noFill/>
            <a:miter lim="800000"/>
            <a:headEnd/>
            <a:tailEnd/>
          </a:ln>
        </p:spPr>
      </p:pic>
      <p:sp>
        <p:nvSpPr>
          <p:cNvPr id="2" name="Rectangle 17"/>
          <p:cNvSpPr>
            <a:spLocks noChangeArrowheads="1"/>
          </p:cNvSpPr>
          <p:nvPr/>
        </p:nvSpPr>
        <p:spPr bwMode="auto">
          <a:xfrm>
            <a:off x="679450" y="6581775"/>
            <a:ext cx="1295400" cy="246063"/>
          </a:xfrm>
          <a:prstGeom prst="rect">
            <a:avLst/>
          </a:prstGeom>
          <a:noFill/>
          <a:ln w="9525">
            <a:noFill/>
            <a:miter lim="800000"/>
            <a:headEnd/>
            <a:tailEnd/>
          </a:ln>
        </p:spPr>
        <p:txBody>
          <a:bodyPr>
            <a:spAutoFit/>
          </a:bodyPr>
          <a:lstStyle>
            <a:lvl1pPr algn="l" eaLnBrk="0" hangingPunct="0">
              <a:defRPr sz="1000" b="0">
                <a:solidFill>
                  <a:schemeClr val="tx2"/>
                </a:solidFill>
                <a:latin typeface="Arial Narrow" pitchFamily="34" charset="0"/>
                <a:cs typeface="+mn-cs"/>
              </a:defRPr>
            </a:lvl1pPr>
          </a:lstStyle>
          <a:p>
            <a:pPr>
              <a:defRPr/>
            </a:pPr>
            <a:fld id="{4D2EC334-0FC2-4F63-BAB9-472C8E68BC04}" type="datetime4">
              <a:rPr lang="de-DE"/>
              <a:pPr>
                <a:defRPr/>
              </a:pPr>
              <a:t>4. Mai 2016</a:t>
            </a:fld>
            <a:endParaRPr lang="de-DE"/>
          </a:p>
        </p:txBody>
      </p:sp>
    </p:spTree>
  </p:cSld>
  <p:clrMap bg1="lt1" tx1="dk1" bg2="lt2" tx2="dk2" accent1="accent1" accent2="accent2" accent3="accent3" accent4="accent4" accent5="accent5" accent6="accent6" hlink="hlink" folHlink="folHlink"/>
  <p:sldLayoutIdLst>
    <p:sldLayoutId id="2147483700" r:id="rId1"/>
    <p:sldLayoutId id="2147483693" r:id="rId2"/>
    <p:sldLayoutId id="2147483694" r:id="rId3"/>
    <p:sldLayoutId id="2147483695" r:id="rId4"/>
    <p:sldLayoutId id="2147483696" r:id="rId5"/>
    <p:sldLayoutId id="2147483697" r:id="rId6"/>
    <p:sldLayoutId id="2147483698" r:id="rId7"/>
    <p:sldLayoutId id="2147483699" r:id="rId8"/>
  </p:sldLayoutIdLst>
  <p:transition/>
  <p:timing>
    <p:tnLst>
      <p:par>
        <p:cTn id="1" dur="indefinite" restart="never" nodeType="tmRoot"/>
      </p:par>
    </p:tnLst>
  </p:timing>
  <p:hf hdr="0"/>
  <p:txStyles>
    <p:titleStyle>
      <a:lvl1pPr algn="l" rtl="0" eaLnBrk="0" fontAlgn="base" hangingPunct="0">
        <a:spcBef>
          <a:spcPct val="0"/>
        </a:spcBef>
        <a:spcAft>
          <a:spcPct val="0"/>
        </a:spcAft>
        <a:defRPr sz="2000" b="1">
          <a:solidFill>
            <a:schemeClr val="accent1"/>
          </a:solidFill>
          <a:latin typeface="+mj-lt"/>
          <a:ea typeface="+mj-ea"/>
          <a:cs typeface="+mj-cs"/>
        </a:defRPr>
      </a:lvl1pPr>
      <a:lvl2pPr algn="l" rtl="0" eaLnBrk="0" fontAlgn="base" hangingPunct="0">
        <a:spcBef>
          <a:spcPct val="0"/>
        </a:spcBef>
        <a:spcAft>
          <a:spcPct val="0"/>
        </a:spcAft>
        <a:defRPr sz="2000" b="1">
          <a:solidFill>
            <a:schemeClr val="accent1"/>
          </a:solidFill>
          <a:latin typeface="Arial" charset="0"/>
        </a:defRPr>
      </a:lvl2pPr>
      <a:lvl3pPr algn="l" rtl="0" eaLnBrk="0" fontAlgn="base" hangingPunct="0">
        <a:spcBef>
          <a:spcPct val="0"/>
        </a:spcBef>
        <a:spcAft>
          <a:spcPct val="0"/>
        </a:spcAft>
        <a:defRPr sz="2000" b="1">
          <a:solidFill>
            <a:schemeClr val="accent1"/>
          </a:solidFill>
          <a:latin typeface="Arial" charset="0"/>
        </a:defRPr>
      </a:lvl3pPr>
      <a:lvl4pPr algn="l" rtl="0" eaLnBrk="0" fontAlgn="base" hangingPunct="0">
        <a:spcBef>
          <a:spcPct val="0"/>
        </a:spcBef>
        <a:spcAft>
          <a:spcPct val="0"/>
        </a:spcAft>
        <a:defRPr sz="2000" b="1">
          <a:solidFill>
            <a:schemeClr val="accent1"/>
          </a:solidFill>
          <a:latin typeface="Arial" charset="0"/>
        </a:defRPr>
      </a:lvl4pPr>
      <a:lvl5pPr algn="l" rtl="0" eaLnBrk="0" fontAlgn="base" hangingPunct="0">
        <a:spcBef>
          <a:spcPct val="0"/>
        </a:spcBef>
        <a:spcAft>
          <a:spcPct val="0"/>
        </a:spcAft>
        <a:defRPr sz="2000" b="1">
          <a:solidFill>
            <a:schemeClr val="accent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58775" indent="-358775" algn="l" rtl="0" eaLnBrk="0" fontAlgn="base" hangingPunct="0">
        <a:spcBef>
          <a:spcPts val="400"/>
        </a:spcBef>
        <a:spcAft>
          <a:spcPts val="800"/>
        </a:spcAft>
        <a:buClr>
          <a:srgbClr val="C80F0F"/>
        </a:buClr>
        <a:buFont typeface="Arial" charset="0"/>
        <a:buChar char="•"/>
        <a:tabLst>
          <a:tab pos="2190750" algn="l"/>
        </a:tabLst>
        <a:defRPr lang="de-DE">
          <a:solidFill>
            <a:schemeClr val="tx2"/>
          </a:solidFill>
          <a:latin typeface="+mn-lt"/>
          <a:ea typeface="+mn-ea"/>
          <a:cs typeface="+mn-cs"/>
        </a:defRPr>
      </a:lvl1pPr>
      <a:lvl2pPr marL="719138" indent="-358775" algn="l" rtl="0" eaLnBrk="0" fontAlgn="base" hangingPunct="0">
        <a:spcBef>
          <a:spcPts val="400"/>
        </a:spcBef>
        <a:spcAft>
          <a:spcPts val="800"/>
        </a:spcAft>
        <a:buClr>
          <a:schemeClr val="accent1"/>
        </a:buClr>
        <a:buFont typeface="Arial" charset="0"/>
        <a:buChar char="•"/>
        <a:tabLst>
          <a:tab pos="2190750" algn="l"/>
        </a:tabLst>
        <a:defRPr lang="de-DE">
          <a:solidFill>
            <a:schemeClr val="tx2"/>
          </a:solidFill>
          <a:latin typeface="+mn-lt"/>
        </a:defRPr>
      </a:lvl2pPr>
      <a:lvl3pPr marL="1079500" indent="-358775" algn="l" rtl="0" eaLnBrk="0" fontAlgn="base" hangingPunct="0">
        <a:spcBef>
          <a:spcPts val="400"/>
        </a:spcBef>
        <a:spcAft>
          <a:spcPts val="800"/>
        </a:spcAft>
        <a:buClr>
          <a:schemeClr val="tx2"/>
        </a:buClr>
        <a:buFont typeface="Arial" charset="0"/>
        <a:buChar char="•"/>
        <a:tabLst>
          <a:tab pos="2190750" algn="l"/>
        </a:tabLst>
        <a:defRPr lang="de-DE">
          <a:solidFill>
            <a:schemeClr val="tx2"/>
          </a:solidFill>
          <a:latin typeface="+mn-lt"/>
        </a:defRPr>
      </a:lvl3pPr>
      <a:lvl4pPr marL="1439863" indent="-358775" algn="l" rtl="0" eaLnBrk="0" fontAlgn="base" hangingPunct="0">
        <a:spcBef>
          <a:spcPts val="400"/>
        </a:spcBef>
        <a:spcAft>
          <a:spcPts val="800"/>
        </a:spcAft>
        <a:buClr>
          <a:schemeClr val="tx2"/>
        </a:buClr>
        <a:buFont typeface="Arial" charset="0"/>
        <a:buChar char="•"/>
        <a:tabLst>
          <a:tab pos="2190750" algn="l"/>
        </a:tabLst>
        <a:defRPr lang="de-DE">
          <a:solidFill>
            <a:schemeClr val="tx2"/>
          </a:solidFill>
          <a:latin typeface="+mn-lt"/>
        </a:defRPr>
      </a:lvl4pPr>
      <a:lvl5pPr marL="17986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155232" y="1528338"/>
            <a:ext cx="8203677" cy="3528082"/>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fr-FR" sz="900" b="0" dirty="0">
              <a:solidFill>
                <a:schemeClr val="tx1"/>
              </a:solidFill>
              <a:cs typeface="+mn-cs"/>
            </a:endParaRPr>
          </a:p>
        </p:txBody>
      </p:sp>
      <p:sp>
        <p:nvSpPr>
          <p:cNvPr id="49158" name="Abgerundetes Rechteck 3"/>
          <p:cNvSpPr>
            <a:spLocks noChangeArrowheads="1"/>
          </p:cNvSpPr>
          <p:nvPr/>
        </p:nvSpPr>
        <p:spPr bwMode="auto">
          <a:xfrm>
            <a:off x="7438983" y="1505065"/>
            <a:ext cx="1636584"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Des synergies et un réseautage transfrontalières et </a:t>
            </a:r>
            <a:r>
              <a:rPr lang="fr-FR" sz="900" b="0" dirty="0" err="1" smtClean="0">
                <a:solidFill>
                  <a:schemeClr val="tx1"/>
                </a:solidFill>
              </a:rPr>
              <a:t>transsectroriels</a:t>
            </a:r>
            <a:r>
              <a:rPr lang="fr-FR" sz="900" b="0" dirty="0" smtClean="0">
                <a:solidFill>
                  <a:schemeClr val="tx1"/>
                </a:solidFill>
              </a:rPr>
              <a:t> sont crées.</a:t>
            </a:r>
            <a:endParaRPr lang="fr-FR" sz="900" b="0" dirty="0">
              <a:solidFill>
                <a:schemeClr val="tx1"/>
              </a:solidFill>
            </a:endParaRPr>
          </a:p>
        </p:txBody>
      </p:sp>
      <p:sp>
        <p:nvSpPr>
          <p:cNvPr id="49173" name="Abgerundetes Rechteck 61"/>
          <p:cNvSpPr>
            <a:spLocks noChangeArrowheads="1"/>
          </p:cNvSpPr>
          <p:nvPr/>
        </p:nvSpPr>
        <p:spPr bwMode="auto">
          <a:xfrm>
            <a:off x="233076" y="3136066"/>
            <a:ext cx="1823087" cy="1021556"/>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R2</a:t>
            </a:r>
            <a:r>
              <a:rPr lang="fr-FR" sz="900" b="0" dirty="0">
                <a:solidFill>
                  <a:schemeClr val="tx1"/>
                </a:solidFill>
              </a:rPr>
              <a:t>: Des mesures concrètes pour la promotion de segments de marché ER/EE spécifiques, fortement pourvoyeurs d'emplois,  sont développées</a:t>
            </a:r>
            <a:r>
              <a:rPr lang="fr-FR" sz="900" b="0" dirty="0" smtClean="0">
                <a:solidFill>
                  <a:schemeClr val="tx1"/>
                </a:solidFill>
              </a:rPr>
              <a:t>.</a:t>
            </a:r>
            <a:endParaRPr lang="fr-FR" sz="900" b="0" dirty="0">
              <a:solidFill>
                <a:schemeClr val="tx1"/>
              </a:solidFill>
            </a:endParaRPr>
          </a:p>
        </p:txBody>
      </p:sp>
      <p:sp>
        <p:nvSpPr>
          <p:cNvPr id="173" name="Abgerundetes Rechteck 5"/>
          <p:cNvSpPr>
            <a:spLocks noChangeArrowheads="1"/>
          </p:cNvSpPr>
          <p:nvPr/>
        </p:nvSpPr>
        <p:spPr bwMode="auto">
          <a:xfrm>
            <a:off x="6326666" y="2551750"/>
            <a:ext cx="1863388" cy="1481257"/>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R3: De </a:t>
            </a:r>
            <a:r>
              <a:rPr lang="fr-FR" sz="900" b="0" dirty="0">
                <a:solidFill>
                  <a:schemeClr val="tx1"/>
                </a:solidFill>
              </a:rPr>
              <a:t>nouvelles offres en formation initiale et continue orientée vers la pratique, de même que des systèmes d'assurance-qualité adaptés à des segments de marché spécifiques, fortement pourvoyeurs d'emplois, sont développés.</a:t>
            </a:r>
          </a:p>
        </p:txBody>
      </p:sp>
      <p:cxnSp>
        <p:nvCxnSpPr>
          <p:cNvPr id="174" name="Gerade Verbindung mit Pfeil 12"/>
          <p:cNvCxnSpPr>
            <a:cxnSpLocks noChangeShapeType="1"/>
            <a:stCxn id="173" idx="0"/>
            <a:endCxn id="45" idx="3"/>
          </p:cNvCxnSpPr>
          <p:nvPr/>
        </p:nvCxnSpPr>
        <p:spPr bwMode="auto">
          <a:xfrm flipH="1" flipV="1">
            <a:off x="6303138" y="1924290"/>
            <a:ext cx="955222" cy="627460"/>
          </a:xfrm>
          <a:prstGeom prst="straightConnector1">
            <a:avLst/>
          </a:prstGeom>
          <a:noFill/>
          <a:ln w="25400" algn="ctr">
            <a:solidFill>
              <a:srgbClr val="C00000"/>
            </a:solidFill>
            <a:round/>
            <a:headEnd type="none" w="med" len="med"/>
            <a:tailEnd type="arrow" w="med" len="med"/>
          </a:ln>
        </p:spPr>
      </p:cxnSp>
      <p:sp>
        <p:nvSpPr>
          <p:cNvPr id="185" name="Rechteck 184"/>
          <p:cNvSpPr/>
          <p:nvPr/>
        </p:nvSpPr>
        <p:spPr>
          <a:xfrm>
            <a:off x="0" y="20169"/>
            <a:ext cx="3738442" cy="253916"/>
          </a:xfrm>
          <a:prstGeom prst="rect">
            <a:avLst/>
          </a:prstGeom>
          <a:solidFill>
            <a:schemeClr val="bg1"/>
          </a:solidFill>
        </p:spPr>
        <p:txBody>
          <a:bodyPr wrap="square">
            <a:spAutoFit/>
          </a:bodyPr>
          <a:lstStyle/>
          <a:p>
            <a:r>
              <a:rPr lang="fr-FR" sz="1050" dirty="0" smtClean="0">
                <a:solidFill>
                  <a:srgbClr val="C00000"/>
                </a:solidFill>
              </a:rPr>
              <a:t>RE-ACTIVATE – Modèle de résultats </a:t>
            </a:r>
            <a:endParaRPr lang="fr-FR" sz="1050" dirty="0"/>
          </a:p>
        </p:txBody>
      </p:sp>
      <p:sp>
        <p:nvSpPr>
          <p:cNvPr id="224" name="Abgerundetes Rechteck 8"/>
          <p:cNvSpPr>
            <a:spLocks noChangeArrowheads="1"/>
          </p:cNvSpPr>
          <p:nvPr/>
        </p:nvSpPr>
        <p:spPr bwMode="auto">
          <a:xfrm>
            <a:off x="3742590" y="2533127"/>
            <a:ext cx="1876667" cy="715089"/>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R4</a:t>
            </a:r>
            <a:r>
              <a:rPr lang="fr-FR" sz="900" b="0" dirty="0">
                <a:solidFill>
                  <a:schemeClr val="tx1"/>
                </a:solidFill>
              </a:rPr>
              <a:t>: L'échange régional pour des approches ER/EE fortement pourvoyeuses d'emplois est intensifié.</a:t>
            </a:r>
          </a:p>
        </p:txBody>
      </p:sp>
      <p:cxnSp>
        <p:nvCxnSpPr>
          <p:cNvPr id="228" name="Gerade Verbindung mit Pfeil 13"/>
          <p:cNvCxnSpPr>
            <a:cxnSpLocks noChangeShapeType="1"/>
            <a:stCxn id="49173" idx="0"/>
            <a:endCxn id="45" idx="1"/>
          </p:cNvCxnSpPr>
          <p:nvPr/>
        </p:nvCxnSpPr>
        <p:spPr bwMode="auto">
          <a:xfrm flipV="1">
            <a:off x="1144620" y="1924290"/>
            <a:ext cx="1284693" cy="1211776"/>
          </a:xfrm>
          <a:prstGeom prst="straightConnector1">
            <a:avLst/>
          </a:prstGeom>
          <a:noFill/>
          <a:ln w="25400" algn="ctr">
            <a:solidFill>
              <a:srgbClr val="C00000"/>
            </a:solidFill>
            <a:round/>
            <a:headEnd type="none" w="med" len="med"/>
            <a:tailEnd type="arrow" w="med" len="med"/>
          </a:ln>
        </p:spPr>
      </p:cxnSp>
      <p:cxnSp>
        <p:nvCxnSpPr>
          <p:cNvPr id="231" name="Gerade Verbindung mit Pfeil 13"/>
          <p:cNvCxnSpPr>
            <a:cxnSpLocks noChangeShapeType="1"/>
            <a:endCxn id="278" idx="1"/>
          </p:cNvCxnSpPr>
          <p:nvPr/>
        </p:nvCxnSpPr>
        <p:spPr bwMode="auto">
          <a:xfrm>
            <a:off x="1976582" y="4120208"/>
            <a:ext cx="389802" cy="348817"/>
          </a:xfrm>
          <a:prstGeom prst="straightConnector1">
            <a:avLst/>
          </a:prstGeom>
          <a:noFill/>
          <a:ln w="25400" algn="ctr">
            <a:solidFill>
              <a:srgbClr val="C00000"/>
            </a:solidFill>
            <a:round/>
            <a:headEnd type="arrow" w="med" len="med"/>
            <a:tailEnd type="none" w="med" len="med"/>
          </a:ln>
        </p:spPr>
      </p:cxnSp>
      <p:sp>
        <p:nvSpPr>
          <p:cNvPr id="278" name="Abgerundetes Rechteck 8"/>
          <p:cNvSpPr>
            <a:spLocks noChangeArrowheads="1"/>
          </p:cNvSpPr>
          <p:nvPr/>
        </p:nvSpPr>
        <p:spPr bwMode="auto">
          <a:xfrm>
            <a:off x="2366384" y="3881630"/>
            <a:ext cx="3252873" cy="1174790"/>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a:solidFill>
                  <a:schemeClr val="tx1"/>
                </a:solidFill>
              </a:rPr>
              <a:t>SPZ 1: Les participants au dialogue entre parties prenantes disposent de méthodes améliorées pour l'évaluation des répercussions sur l'emploi  des différentes options de développement des RE/EE. Celles-ci contribuent à une augmentation qualitative des débats sur la politique énergétique et au développement d'une stratégie.</a:t>
            </a:r>
          </a:p>
        </p:txBody>
      </p:sp>
      <p:cxnSp>
        <p:nvCxnSpPr>
          <p:cNvPr id="280" name="Gerade Verbindung mit Pfeil 13"/>
          <p:cNvCxnSpPr>
            <a:cxnSpLocks noChangeShapeType="1"/>
            <a:stCxn id="278" idx="3"/>
          </p:cNvCxnSpPr>
          <p:nvPr/>
        </p:nvCxnSpPr>
        <p:spPr bwMode="auto">
          <a:xfrm flipV="1">
            <a:off x="5619257" y="3881630"/>
            <a:ext cx="685784" cy="587395"/>
          </a:xfrm>
          <a:prstGeom prst="straightConnector1">
            <a:avLst/>
          </a:prstGeom>
          <a:noFill/>
          <a:ln w="25400" algn="ctr">
            <a:solidFill>
              <a:srgbClr val="C00000"/>
            </a:solidFill>
            <a:round/>
            <a:headEnd type="triangle" w="med" len="med"/>
            <a:tailEnd type="triangle" w="med" len="med"/>
          </a:ln>
        </p:spPr>
      </p:cxnSp>
      <p:cxnSp>
        <p:nvCxnSpPr>
          <p:cNvPr id="286" name="Gerade Verbindung mit Pfeil 13"/>
          <p:cNvCxnSpPr>
            <a:cxnSpLocks noChangeShapeType="1"/>
            <a:stCxn id="224" idx="2"/>
          </p:cNvCxnSpPr>
          <p:nvPr/>
        </p:nvCxnSpPr>
        <p:spPr bwMode="auto">
          <a:xfrm>
            <a:off x="4680924" y="3248216"/>
            <a:ext cx="0" cy="633414"/>
          </a:xfrm>
          <a:prstGeom prst="straightConnector1">
            <a:avLst/>
          </a:prstGeom>
          <a:noFill/>
          <a:ln w="25400" algn="ctr">
            <a:solidFill>
              <a:srgbClr val="C00000"/>
            </a:solidFill>
            <a:round/>
            <a:headEnd type="arrow" w="med" len="med"/>
            <a:tailEnd type="arrow" w="med" len="med"/>
          </a:ln>
        </p:spPr>
      </p:cxnSp>
      <p:sp>
        <p:nvSpPr>
          <p:cNvPr id="86" name="Abgerundetes Rechteck 3"/>
          <p:cNvSpPr>
            <a:spLocks noChangeArrowheads="1"/>
          </p:cNvSpPr>
          <p:nvPr/>
        </p:nvSpPr>
        <p:spPr bwMode="auto">
          <a:xfrm>
            <a:off x="5341402" y="808627"/>
            <a:ext cx="1330801"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valeur ajoutée et la mise à niveau sont augmentées grâce aux ER/EE. </a:t>
            </a:r>
            <a:endParaRPr lang="fr-FR" sz="900" b="0" dirty="0">
              <a:solidFill>
                <a:schemeClr val="tx1"/>
              </a:solidFill>
            </a:endParaRPr>
          </a:p>
        </p:txBody>
      </p:sp>
      <p:cxnSp>
        <p:nvCxnSpPr>
          <p:cNvPr id="89" name="Gerade Verbindung mit Pfeil 164"/>
          <p:cNvCxnSpPr>
            <a:cxnSpLocks noChangeShapeType="1"/>
            <a:endCxn id="224" idx="1"/>
          </p:cNvCxnSpPr>
          <p:nvPr/>
        </p:nvCxnSpPr>
        <p:spPr bwMode="auto">
          <a:xfrm flipV="1">
            <a:off x="1976582" y="2890672"/>
            <a:ext cx="1766008" cy="245394"/>
          </a:xfrm>
          <a:prstGeom prst="straightConnector1">
            <a:avLst/>
          </a:prstGeom>
          <a:noFill/>
          <a:ln w="25400" algn="ctr">
            <a:solidFill>
              <a:srgbClr val="C00000"/>
            </a:solidFill>
            <a:round/>
            <a:headEnd type="triangle" w="med" len="med"/>
            <a:tailEnd type="triangle" w="med" len="med"/>
          </a:ln>
        </p:spPr>
      </p:cxnSp>
      <p:sp>
        <p:nvSpPr>
          <p:cNvPr id="112" name="Abgerundetes Rechteck 3"/>
          <p:cNvSpPr>
            <a:spLocks noChangeArrowheads="1"/>
          </p:cNvSpPr>
          <p:nvPr/>
        </p:nvSpPr>
        <p:spPr bwMode="auto">
          <a:xfrm>
            <a:off x="3742590" y="808626"/>
            <a:ext cx="1342082"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 nouvelles sources de revenues sont mobilisées. </a:t>
            </a:r>
            <a:endParaRPr lang="fr-FR" sz="900" b="0" dirty="0">
              <a:solidFill>
                <a:schemeClr val="tx1"/>
              </a:solidFill>
            </a:endParaRPr>
          </a:p>
        </p:txBody>
      </p:sp>
      <p:sp>
        <p:nvSpPr>
          <p:cNvPr id="151" name="Abgerundetes Rechteck 3"/>
          <p:cNvSpPr>
            <a:spLocks noChangeArrowheads="1"/>
          </p:cNvSpPr>
          <p:nvPr/>
        </p:nvSpPr>
        <p:spPr bwMode="auto">
          <a:xfrm>
            <a:off x="6964841" y="743253"/>
            <a:ext cx="1747296"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 transfert de connaissances </a:t>
            </a:r>
            <a:r>
              <a:rPr lang="fr-FR" sz="900" b="0" dirty="0" err="1" smtClean="0">
                <a:solidFill>
                  <a:schemeClr val="tx1"/>
                </a:solidFill>
              </a:rPr>
              <a:t>transsectoriel</a:t>
            </a:r>
            <a:r>
              <a:rPr lang="fr-FR" sz="900" b="0" dirty="0" smtClean="0">
                <a:solidFill>
                  <a:schemeClr val="tx1"/>
                </a:solidFill>
              </a:rPr>
              <a:t> et transfrontalière est assuré</a:t>
            </a:r>
            <a:endParaRPr lang="fr-FR" sz="900" b="0" dirty="0">
              <a:solidFill>
                <a:schemeClr val="tx1"/>
              </a:solidFill>
            </a:endParaRPr>
          </a:p>
        </p:txBody>
      </p:sp>
      <p:sp>
        <p:nvSpPr>
          <p:cNvPr id="45" name="Abgerundetes Rechteck 8"/>
          <p:cNvSpPr>
            <a:spLocks noChangeArrowheads="1"/>
          </p:cNvSpPr>
          <p:nvPr/>
        </p:nvSpPr>
        <p:spPr bwMode="auto">
          <a:xfrm>
            <a:off x="2429313" y="1733921"/>
            <a:ext cx="3873825" cy="380738"/>
          </a:xfrm>
          <a:prstGeom prst="roundRect">
            <a:avLst>
              <a:gd name="adj" fmla="val 16667"/>
            </a:avLst>
          </a:prstGeom>
          <a:solidFill>
            <a:schemeClr val="accent1">
              <a:lumMod val="20000"/>
              <a:lumOff val="80000"/>
            </a:schemeClr>
          </a:solidFill>
          <a:ln w="15875">
            <a:solidFill>
              <a:schemeClr val="accent1"/>
            </a:solidFill>
            <a:prstDash val="sysDash"/>
            <a:round/>
            <a:headEnd/>
            <a:tailEnd/>
          </a:ln>
        </p:spPr>
        <p:txBody>
          <a:bodyPr wrap="square" lIns="18000" tIns="18000" rIns="18000" bIns="18000" anchor="ctr" anchorCtr="0">
            <a:spAutoFit/>
          </a:bodyPr>
          <a:lstStyle/>
          <a:p>
            <a:pPr algn="ctr" eaLnBrk="0" hangingPunct="0"/>
            <a:r>
              <a:rPr lang="fr-FR" sz="1000" dirty="0" smtClean="0">
                <a:solidFill>
                  <a:srgbClr val="C00000"/>
                </a:solidFill>
              </a:rPr>
              <a:t>Objectif : </a:t>
            </a:r>
            <a:r>
              <a:rPr lang="fr-FR" sz="1000" b="0" dirty="0">
                <a:solidFill>
                  <a:srgbClr val="C00000"/>
                </a:solidFill>
              </a:rPr>
              <a:t>Les conditions pour le développement de marchés pour les technologies </a:t>
            </a:r>
            <a:r>
              <a:rPr lang="fr-FR" sz="1000" dirty="0">
                <a:solidFill>
                  <a:srgbClr val="C00000"/>
                </a:solidFill>
              </a:rPr>
              <a:t>ER/EE</a:t>
            </a:r>
            <a:r>
              <a:rPr lang="fr-FR" sz="1000" b="0" dirty="0">
                <a:solidFill>
                  <a:srgbClr val="C00000"/>
                </a:solidFill>
              </a:rPr>
              <a:t> pourvoyeuses d'</a:t>
            </a:r>
            <a:r>
              <a:rPr lang="fr-FR" sz="1000" dirty="0">
                <a:solidFill>
                  <a:srgbClr val="C00000"/>
                </a:solidFill>
              </a:rPr>
              <a:t>emplois</a:t>
            </a:r>
            <a:r>
              <a:rPr lang="fr-FR" sz="1000" b="0" dirty="0">
                <a:solidFill>
                  <a:srgbClr val="C00000"/>
                </a:solidFill>
              </a:rPr>
              <a:t> sont </a:t>
            </a:r>
            <a:r>
              <a:rPr lang="fr-FR" sz="1000" b="0" dirty="0" smtClean="0">
                <a:solidFill>
                  <a:srgbClr val="C00000"/>
                </a:solidFill>
              </a:rPr>
              <a:t>améliorées.</a:t>
            </a:r>
            <a:endParaRPr lang="fr-FR" sz="1000" b="0" dirty="0">
              <a:solidFill>
                <a:srgbClr val="C00000"/>
              </a:solidFill>
            </a:endParaRPr>
          </a:p>
        </p:txBody>
      </p:sp>
      <p:cxnSp>
        <p:nvCxnSpPr>
          <p:cNvPr id="124" name="Gerade Verbindung mit Pfeil 13"/>
          <p:cNvCxnSpPr>
            <a:cxnSpLocks noChangeShapeType="1"/>
            <a:stCxn id="224" idx="0"/>
          </p:cNvCxnSpPr>
          <p:nvPr/>
        </p:nvCxnSpPr>
        <p:spPr bwMode="auto">
          <a:xfrm flipH="1" flipV="1">
            <a:off x="4680923" y="2114660"/>
            <a:ext cx="1" cy="418467"/>
          </a:xfrm>
          <a:prstGeom prst="straightConnector1">
            <a:avLst/>
          </a:prstGeom>
          <a:noFill/>
          <a:ln w="25400" algn="ctr">
            <a:solidFill>
              <a:srgbClr val="C00000"/>
            </a:solidFill>
            <a:round/>
            <a:headEnd type="none" w="med" len="med"/>
            <a:tailEnd type="arrow" w="med" len="med"/>
          </a:ln>
        </p:spPr>
      </p:cxnSp>
      <p:cxnSp>
        <p:nvCxnSpPr>
          <p:cNvPr id="128" name="Gerade Verbindung mit Pfeil 13"/>
          <p:cNvCxnSpPr>
            <a:cxnSpLocks noChangeShapeType="1"/>
          </p:cNvCxnSpPr>
          <p:nvPr/>
        </p:nvCxnSpPr>
        <p:spPr bwMode="auto">
          <a:xfrm flipH="1" flipV="1">
            <a:off x="3005145" y="2114659"/>
            <a:ext cx="33063" cy="1766970"/>
          </a:xfrm>
          <a:prstGeom prst="straightConnector1">
            <a:avLst/>
          </a:prstGeom>
          <a:noFill/>
          <a:ln w="25400" algn="ctr">
            <a:solidFill>
              <a:srgbClr val="C00000"/>
            </a:solidFill>
            <a:round/>
            <a:headEnd type="none" w="med" len="med"/>
            <a:tailEnd type="arrow" w="med" len="med"/>
          </a:ln>
        </p:spPr>
      </p:cxnSp>
      <p:cxnSp>
        <p:nvCxnSpPr>
          <p:cNvPr id="131" name="Gerade Verbindung mit Pfeil 13"/>
          <p:cNvCxnSpPr>
            <a:cxnSpLocks noChangeShapeType="1"/>
            <a:endCxn id="278" idx="1"/>
          </p:cNvCxnSpPr>
          <p:nvPr/>
        </p:nvCxnSpPr>
        <p:spPr bwMode="auto">
          <a:xfrm>
            <a:off x="1976582" y="4120208"/>
            <a:ext cx="389802" cy="348817"/>
          </a:xfrm>
          <a:prstGeom prst="straightConnector1">
            <a:avLst/>
          </a:prstGeom>
          <a:noFill/>
          <a:ln w="25400" algn="ctr">
            <a:solidFill>
              <a:srgbClr val="C00000"/>
            </a:solidFill>
            <a:round/>
            <a:headEnd type="triangle" w="med" len="med"/>
            <a:tailEnd type="triangle" w="med" len="med"/>
          </a:ln>
        </p:spPr>
      </p:cxnSp>
      <p:cxnSp>
        <p:nvCxnSpPr>
          <p:cNvPr id="137" name="Gerade Verbindung mit Pfeil 13"/>
          <p:cNvCxnSpPr>
            <a:cxnSpLocks noChangeShapeType="1"/>
            <a:stCxn id="278" idx="3"/>
          </p:cNvCxnSpPr>
          <p:nvPr/>
        </p:nvCxnSpPr>
        <p:spPr bwMode="auto">
          <a:xfrm flipV="1">
            <a:off x="5619257" y="3881630"/>
            <a:ext cx="707409" cy="587395"/>
          </a:xfrm>
          <a:prstGeom prst="straightConnector1">
            <a:avLst/>
          </a:prstGeom>
          <a:noFill/>
          <a:ln w="25400" algn="ctr">
            <a:solidFill>
              <a:srgbClr val="C00000"/>
            </a:solidFill>
            <a:round/>
            <a:headEnd type="none" w="med" len="med"/>
            <a:tailEnd type="arrow" w="med" len="med"/>
          </a:ln>
        </p:spPr>
      </p:cxnSp>
      <p:cxnSp>
        <p:nvCxnSpPr>
          <p:cNvPr id="139" name="Gerade Verbindung mit Pfeil 13"/>
          <p:cNvCxnSpPr>
            <a:cxnSpLocks noChangeShapeType="1"/>
          </p:cNvCxnSpPr>
          <p:nvPr/>
        </p:nvCxnSpPr>
        <p:spPr bwMode="auto">
          <a:xfrm>
            <a:off x="2056163" y="3526471"/>
            <a:ext cx="4270503" cy="0"/>
          </a:xfrm>
          <a:prstGeom prst="straightConnector1">
            <a:avLst/>
          </a:prstGeom>
          <a:noFill/>
          <a:ln w="25400" algn="ctr">
            <a:solidFill>
              <a:srgbClr val="C00000"/>
            </a:solidFill>
            <a:round/>
            <a:headEnd type="arrow" w="med" len="med"/>
            <a:tailEnd type="arrow" w="med" len="med"/>
          </a:ln>
        </p:spPr>
      </p:cxnSp>
      <p:cxnSp>
        <p:nvCxnSpPr>
          <p:cNvPr id="160" name="Gerade Verbindung mit Pfeil 164"/>
          <p:cNvCxnSpPr>
            <a:cxnSpLocks noChangeShapeType="1"/>
            <a:stCxn id="224" idx="3"/>
          </p:cNvCxnSpPr>
          <p:nvPr/>
        </p:nvCxnSpPr>
        <p:spPr bwMode="auto">
          <a:xfrm>
            <a:off x="5619257" y="2890672"/>
            <a:ext cx="685784" cy="15445"/>
          </a:xfrm>
          <a:prstGeom prst="straightConnector1">
            <a:avLst/>
          </a:prstGeom>
          <a:noFill/>
          <a:ln w="25400" algn="ctr">
            <a:solidFill>
              <a:srgbClr val="C00000"/>
            </a:solidFill>
            <a:round/>
            <a:headEnd type="triangle" w="med" len="med"/>
            <a:tailEnd type="triangle" w="med" len="med"/>
          </a:ln>
        </p:spPr>
      </p:cxnSp>
      <p:sp>
        <p:nvSpPr>
          <p:cNvPr id="163" name="Abgerundetes Rechteck 3"/>
          <p:cNvSpPr>
            <a:spLocks noChangeArrowheads="1"/>
          </p:cNvSpPr>
          <p:nvPr/>
        </p:nvSpPr>
        <p:spPr bwMode="auto">
          <a:xfrm>
            <a:off x="500722" y="1280802"/>
            <a:ext cx="1235945"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Les conditions de vie locales sont améliorées.</a:t>
            </a:r>
            <a:endParaRPr lang="fr-FR" sz="900" b="0" dirty="0">
              <a:solidFill>
                <a:schemeClr val="tx1"/>
              </a:solidFill>
            </a:endParaRPr>
          </a:p>
        </p:txBody>
      </p:sp>
      <p:sp>
        <p:nvSpPr>
          <p:cNvPr id="165" name="Abgerundetes Rechteck 3"/>
          <p:cNvSpPr>
            <a:spLocks noChangeArrowheads="1"/>
          </p:cNvSpPr>
          <p:nvPr/>
        </p:nvSpPr>
        <p:spPr bwMode="auto">
          <a:xfrm>
            <a:off x="4978140" y="197468"/>
            <a:ext cx="1235945" cy="408623"/>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Les émission de GES sont réduites.</a:t>
            </a:r>
            <a:endParaRPr lang="fr-FR" sz="900" b="0" dirty="0">
              <a:solidFill>
                <a:schemeClr val="tx1"/>
              </a:solidFill>
            </a:endParaRPr>
          </a:p>
        </p:txBody>
      </p:sp>
      <p:sp>
        <p:nvSpPr>
          <p:cNvPr id="166" name="Abgerundetes Rechteck 3"/>
          <p:cNvSpPr>
            <a:spLocks noChangeArrowheads="1"/>
          </p:cNvSpPr>
          <p:nvPr/>
        </p:nvSpPr>
        <p:spPr bwMode="auto">
          <a:xfrm>
            <a:off x="2553025" y="120852"/>
            <a:ext cx="2074393"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sécurité d’approvisionnement en énergie est améliorée dans la région MENA. </a:t>
            </a:r>
            <a:endParaRPr lang="fr-FR" sz="900" b="0" dirty="0">
              <a:solidFill>
                <a:schemeClr val="tx1"/>
              </a:solidFill>
            </a:endParaRPr>
          </a:p>
        </p:txBody>
      </p:sp>
      <p:sp>
        <p:nvSpPr>
          <p:cNvPr id="167" name="Abgerundetes Rechteck 3"/>
          <p:cNvSpPr>
            <a:spLocks noChangeArrowheads="1"/>
          </p:cNvSpPr>
          <p:nvPr/>
        </p:nvSpPr>
        <p:spPr bwMode="auto">
          <a:xfrm>
            <a:off x="2056163" y="789692"/>
            <a:ext cx="1414272"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Des nouveaux emplois et débauches économiques sont crées. </a:t>
            </a:r>
            <a:endParaRPr lang="fr-FR" sz="900" b="0" dirty="0">
              <a:solidFill>
                <a:schemeClr val="tx1"/>
              </a:solidFill>
            </a:endParaRPr>
          </a:p>
        </p:txBody>
      </p:sp>
      <p:sp>
        <p:nvSpPr>
          <p:cNvPr id="168" name="Abgerundetes Rechteck 3"/>
          <p:cNvSpPr>
            <a:spLocks noChangeArrowheads="1"/>
          </p:cNvSpPr>
          <p:nvPr/>
        </p:nvSpPr>
        <p:spPr bwMode="auto">
          <a:xfrm>
            <a:off x="108976" y="451082"/>
            <a:ext cx="1760245"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participation sociale, la bonne gouvernance, la paix et la stabilité politique sont promues via l’emploi ER/EE.</a:t>
            </a:r>
            <a:endParaRPr lang="fr-FR" sz="900" b="0" dirty="0">
              <a:solidFill>
                <a:schemeClr val="tx1"/>
              </a:solidFill>
            </a:endParaRPr>
          </a:p>
        </p:txBody>
      </p:sp>
      <p:sp>
        <p:nvSpPr>
          <p:cNvPr id="171" name="Abgerundetes Rechteck 3"/>
          <p:cNvSpPr>
            <a:spLocks noChangeArrowheads="1"/>
          </p:cNvSpPr>
          <p:nvPr/>
        </p:nvSpPr>
        <p:spPr bwMode="auto">
          <a:xfrm>
            <a:off x="1766208" y="5223510"/>
            <a:ext cx="2474687" cy="1634490"/>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1: Plans/objectifs </a:t>
            </a:r>
            <a:r>
              <a:rPr lang="fr-FR" sz="900" b="0" dirty="0">
                <a:solidFill>
                  <a:schemeClr val="tx1"/>
                </a:solidFill>
              </a:rPr>
              <a:t>officiels existant dans presque tous les pays MENA sur les thématiques pertinentes : mais trop peu de liens thématiques, trop peu d'échange institutionnel; les approches politiques existantes et les conditions cadres politiques et réglementaires ne permettent pas d'atteindre les objectifs officiels en matière de création de valeur ajoutée et d'emploi à l'échelle </a:t>
            </a:r>
            <a:r>
              <a:rPr lang="fr-FR" sz="900" b="0" dirty="0" smtClean="0">
                <a:solidFill>
                  <a:schemeClr val="tx1"/>
                </a:solidFill>
              </a:rPr>
              <a:t>locale.</a:t>
            </a:r>
            <a:endParaRPr lang="fr-FR" sz="900" b="0" dirty="0">
              <a:solidFill>
                <a:schemeClr val="tx1"/>
              </a:solidFill>
            </a:endParaRPr>
          </a:p>
        </p:txBody>
      </p:sp>
      <p:sp>
        <p:nvSpPr>
          <p:cNvPr id="175" name="Abgerundetes Rechteck 3"/>
          <p:cNvSpPr>
            <a:spLocks noChangeArrowheads="1"/>
          </p:cNvSpPr>
          <p:nvPr/>
        </p:nvSpPr>
        <p:spPr bwMode="auto">
          <a:xfrm>
            <a:off x="7498675" y="4469025"/>
            <a:ext cx="1720468" cy="2337703"/>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3: Les </a:t>
            </a:r>
            <a:r>
              <a:rPr lang="fr-FR" sz="900" b="0" dirty="0">
                <a:solidFill>
                  <a:schemeClr val="tx1"/>
                </a:solidFill>
              </a:rPr>
              <a:t>objectifs politiques ER/EE et la base juridique sont établis dans presque tous les pays MENA, mais il manque encore souvent les conditions et/ou les capacités de réalisation nécessaires ; aussi, il faut établir les capacités à l'échelle </a:t>
            </a:r>
            <a:r>
              <a:rPr lang="fr-FR" sz="900" b="0" dirty="0" err="1">
                <a:solidFill>
                  <a:schemeClr val="tx1"/>
                </a:solidFill>
              </a:rPr>
              <a:t>institutionelle</a:t>
            </a:r>
            <a:r>
              <a:rPr lang="fr-FR" sz="900" b="0" dirty="0">
                <a:solidFill>
                  <a:schemeClr val="tx1"/>
                </a:solidFill>
              </a:rPr>
              <a:t> et humaine, afin de pouvoir mettre en </a:t>
            </a:r>
            <a:r>
              <a:rPr lang="fr-FR" sz="900" b="0" dirty="0" err="1">
                <a:solidFill>
                  <a:schemeClr val="tx1"/>
                </a:solidFill>
              </a:rPr>
              <a:t>oeuvre</a:t>
            </a:r>
            <a:r>
              <a:rPr lang="fr-FR" sz="900" b="0" dirty="0">
                <a:solidFill>
                  <a:schemeClr val="tx1"/>
                </a:solidFill>
              </a:rPr>
              <a:t> les décisions de façon </a:t>
            </a:r>
            <a:r>
              <a:rPr lang="fr-FR" sz="900" b="0" dirty="0" smtClean="0">
                <a:solidFill>
                  <a:schemeClr val="tx1"/>
                </a:solidFill>
              </a:rPr>
              <a:t>efficace.</a:t>
            </a:r>
            <a:endParaRPr lang="fr-FR" sz="900" b="0" dirty="0">
              <a:solidFill>
                <a:schemeClr val="tx1"/>
              </a:solidFill>
            </a:endParaRPr>
          </a:p>
        </p:txBody>
      </p:sp>
      <p:sp>
        <p:nvSpPr>
          <p:cNvPr id="176" name="Abgerundetes Rechteck 3"/>
          <p:cNvSpPr>
            <a:spLocks noChangeArrowheads="1"/>
          </p:cNvSpPr>
          <p:nvPr/>
        </p:nvSpPr>
        <p:spPr bwMode="auto">
          <a:xfrm>
            <a:off x="4336285" y="5067906"/>
            <a:ext cx="3102697" cy="1940957"/>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4: L'échange </a:t>
            </a:r>
            <a:r>
              <a:rPr lang="fr-FR" sz="900" b="0" dirty="0">
                <a:solidFill>
                  <a:schemeClr val="tx1"/>
                </a:solidFill>
              </a:rPr>
              <a:t>supranational dans la région MENA et au-delà de l'espace méditerranéen s'est fortement intensifié ; des approches politiques communes et des plateformes de coopération existent (stratégies LAS RE/EE, </a:t>
            </a:r>
            <a:r>
              <a:rPr lang="fr-FR" sz="900" b="0" dirty="0" smtClean="0">
                <a:solidFill>
                  <a:schemeClr val="tx1"/>
                </a:solidFill>
              </a:rPr>
              <a:t>AREF, etc</a:t>
            </a:r>
            <a:r>
              <a:rPr lang="fr-FR" sz="900" b="0" dirty="0">
                <a:solidFill>
                  <a:schemeClr val="tx1"/>
                </a:solidFill>
              </a:rPr>
              <a:t>.); cependant, les systèmes énergétiques dans la région MENA continuent d'être organisés selon une logique nationale et étatique, les échanges transfrontaliers d'électricité  sont presque inexistants, et le développement ER/EE dans le cadre de l'Etat-nation renforce encore le cloisonnement et l'hétérogénéité dans la région </a:t>
            </a:r>
            <a:r>
              <a:rPr lang="fr-FR" sz="900" b="0" dirty="0" smtClean="0">
                <a:solidFill>
                  <a:schemeClr val="tx1"/>
                </a:solidFill>
              </a:rPr>
              <a:t>MENA.</a:t>
            </a:r>
            <a:endParaRPr lang="fr-FR" sz="900" b="0" dirty="0">
              <a:solidFill>
                <a:schemeClr val="tx1"/>
              </a:solidFill>
            </a:endParaRPr>
          </a:p>
        </p:txBody>
      </p:sp>
      <p:sp>
        <p:nvSpPr>
          <p:cNvPr id="177" name="Abgerundetes Rechteck 3"/>
          <p:cNvSpPr>
            <a:spLocks noChangeArrowheads="1"/>
          </p:cNvSpPr>
          <p:nvPr/>
        </p:nvSpPr>
        <p:spPr bwMode="auto">
          <a:xfrm>
            <a:off x="-10749" y="4564276"/>
            <a:ext cx="1683331" cy="2316718"/>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2: </a:t>
            </a:r>
          </a:p>
          <a:p>
            <a:pPr algn="ctr" eaLnBrk="0" hangingPunct="0"/>
            <a:r>
              <a:rPr lang="fr-FR" sz="900" b="0" dirty="0" smtClean="0">
                <a:solidFill>
                  <a:schemeClr val="tx1"/>
                </a:solidFill>
              </a:rPr>
              <a:t>La </a:t>
            </a:r>
            <a:r>
              <a:rPr lang="fr-FR" sz="900" b="0" dirty="0">
                <a:solidFill>
                  <a:schemeClr val="tx1"/>
                </a:solidFill>
              </a:rPr>
              <a:t>concertation thématique et supra-sectorielle et la coopération sont largement sous-développées ; la consultation et l'implication de l'économie privée et de la société civile doivent, elles aussi, être fortement développées ; l'approche Top-Down classique de l'Etat persiste.</a:t>
            </a:r>
          </a:p>
        </p:txBody>
      </p:sp>
      <p:cxnSp>
        <p:nvCxnSpPr>
          <p:cNvPr id="178" name="Gerade Verbindung mit Pfeil 13"/>
          <p:cNvCxnSpPr>
            <a:cxnSpLocks noChangeShapeType="1"/>
            <a:endCxn id="177" idx="0"/>
          </p:cNvCxnSpPr>
          <p:nvPr/>
        </p:nvCxnSpPr>
        <p:spPr bwMode="auto">
          <a:xfrm>
            <a:off x="830916" y="4120208"/>
            <a:ext cx="1" cy="444068"/>
          </a:xfrm>
          <a:prstGeom prst="straightConnector1">
            <a:avLst/>
          </a:prstGeom>
          <a:noFill/>
          <a:ln w="25400" algn="ctr">
            <a:solidFill>
              <a:srgbClr val="C00000"/>
            </a:solidFill>
            <a:round/>
            <a:headEnd type="triangle" w="med" len="med"/>
            <a:tailEnd type="none" w="med" len="med"/>
          </a:ln>
        </p:spPr>
      </p:cxnSp>
      <p:cxnSp>
        <p:nvCxnSpPr>
          <p:cNvPr id="179" name="Gerade Verbindung mit Pfeil 13"/>
          <p:cNvCxnSpPr>
            <a:cxnSpLocks noChangeShapeType="1"/>
          </p:cNvCxnSpPr>
          <p:nvPr/>
        </p:nvCxnSpPr>
        <p:spPr bwMode="auto">
          <a:xfrm>
            <a:off x="2885749" y="5059249"/>
            <a:ext cx="1" cy="234771"/>
          </a:xfrm>
          <a:prstGeom prst="straightConnector1">
            <a:avLst/>
          </a:prstGeom>
          <a:noFill/>
          <a:ln w="25400" algn="ctr">
            <a:solidFill>
              <a:srgbClr val="C00000"/>
            </a:solidFill>
            <a:round/>
            <a:headEnd type="triangle" w="med" len="med"/>
            <a:tailEnd type="none" w="med" len="med"/>
          </a:ln>
        </p:spPr>
      </p:cxnSp>
      <p:cxnSp>
        <p:nvCxnSpPr>
          <p:cNvPr id="181" name="Gerade Verbindung mit Pfeil 13"/>
          <p:cNvCxnSpPr>
            <a:cxnSpLocks noChangeShapeType="1"/>
            <a:endCxn id="175" idx="0"/>
          </p:cNvCxnSpPr>
          <p:nvPr/>
        </p:nvCxnSpPr>
        <p:spPr bwMode="auto">
          <a:xfrm>
            <a:off x="8069789" y="3953164"/>
            <a:ext cx="289120" cy="515861"/>
          </a:xfrm>
          <a:prstGeom prst="straightConnector1">
            <a:avLst/>
          </a:prstGeom>
          <a:noFill/>
          <a:ln w="25400" algn="ctr">
            <a:solidFill>
              <a:srgbClr val="C00000"/>
            </a:solidFill>
            <a:round/>
            <a:headEnd type="triangle" w="med" len="med"/>
            <a:tailEnd type="none" w="med" len="med"/>
          </a:ln>
        </p:spPr>
      </p:cxnSp>
      <p:cxnSp>
        <p:nvCxnSpPr>
          <p:cNvPr id="182" name="Gerade Verbindung mit Pfeil 13"/>
          <p:cNvCxnSpPr>
            <a:cxnSpLocks noChangeShapeType="1"/>
            <a:endCxn id="176" idx="0"/>
          </p:cNvCxnSpPr>
          <p:nvPr/>
        </p:nvCxnSpPr>
        <p:spPr bwMode="auto">
          <a:xfrm>
            <a:off x="5855184" y="2114660"/>
            <a:ext cx="32450" cy="2953246"/>
          </a:xfrm>
          <a:prstGeom prst="straightConnector1">
            <a:avLst/>
          </a:prstGeom>
          <a:noFill/>
          <a:ln w="25400" algn="ctr">
            <a:solidFill>
              <a:srgbClr val="C00000"/>
            </a:solidFill>
            <a:round/>
            <a:headEnd type="triangle" w="med" len="med"/>
            <a:tailEnd type="none" w="med" len="med"/>
          </a:ln>
        </p:spPr>
      </p:cxnSp>
    </p:spTree>
    <p:extLst>
      <p:ext uri="{BB962C8B-B14F-4D97-AF65-F5344CB8AC3E}">
        <p14:creationId xmlns:p14="http://schemas.microsoft.com/office/powerpoint/2010/main" val="320155003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155232" y="1528338"/>
            <a:ext cx="8203677" cy="3528082"/>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fr-FR" sz="900" b="0" dirty="0">
              <a:solidFill>
                <a:schemeClr val="tx1"/>
              </a:solidFill>
              <a:cs typeface="+mn-cs"/>
            </a:endParaRPr>
          </a:p>
        </p:txBody>
      </p:sp>
      <p:sp>
        <p:nvSpPr>
          <p:cNvPr id="49158" name="Abgerundetes Rechteck 3"/>
          <p:cNvSpPr>
            <a:spLocks noChangeArrowheads="1"/>
          </p:cNvSpPr>
          <p:nvPr/>
        </p:nvSpPr>
        <p:spPr bwMode="auto">
          <a:xfrm>
            <a:off x="7438983" y="1505065"/>
            <a:ext cx="1636584"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Des synergies et un réseautage transfrontalières et </a:t>
            </a:r>
            <a:r>
              <a:rPr lang="fr-FR" sz="900" b="0" dirty="0" err="1" smtClean="0">
                <a:solidFill>
                  <a:schemeClr val="tx1"/>
                </a:solidFill>
              </a:rPr>
              <a:t>transsectroriels</a:t>
            </a:r>
            <a:r>
              <a:rPr lang="fr-FR" sz="900" b="0" dirty="0" smtClean="0">
                <a:solidFill>
                  <a:schemeClr val="tx1"/>
                </a:solidFill>
              </a:rPr>
              <a:t> sont crées.</a:t>
            </a:r>
            <a:endParaRPr lang="fr-FR" sz="900" b="0" dirty="0">
              <a:solidFill>
                <a:schemeClr val="tx1"/>
              </a:solidFill>
            </a:endParaRPr>
          </a:p>
        </p:txBody>
      </p:sp>
      <p:sp>
        <p:nvSpPr>
          <p:cNvPr id="49173" name="Abgerundetes Rechteck 61"/>
          <p:cNvSpPr>
            <a:spLocks noChangeArrowheads="1"/>
          </p:cNvSpPr>
          <p:nvPr/>
        </p:nvSpPr>
        <p:spPr bwMode="auto">
          <a:xfrm>
            <a:off x="233076" y="3136066"/>
            <a:ext cx="1823087" cy="1021556"/>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R2</a:t>
            </a:r>
            <a:r>
              <a:rPr lang="fr-FR" sz="900" b="0" dirty="0">
                <a:solidFill>
                  <a:schemeClr val="tx1"/>
                </a:solidFill>
              </a:rPr>
              <a:t>: Des mesures concrètes pour la promotion de segments de marché ER/EE spécifiques, fortement pourvoyeurs d'emplois,  sont développées</a:t>
            </a:r>
            <a:r>
              <a:rPr lang="fr-FR" sz="900" b="0" dirty="0" smtClean="0">
                <a:solidFill>
                  <a:schemeClr val="tx1"/>
                </a:solidFill>
              </a:rPr>
              <a:t>.</a:t>
            </a:r>
            <a:endParaRPr lang="fr-FR" sz="900" b="0" dirty="0">
              <a:solidFill>
                <a:schemeClr val="tx1"/>
              </a:solidFill>
            </a:endParaRPr>
          </a:p>
        </p:txBody>
      </p:sp>
      <p:sp>
        <p:nvSpPr>
          <p:cNvPr id="173" name="Abgerundetes Rechteck 5"/>
          <p:cNvSpPr>
            <a:spLocks noChangeArrowheads="1"/>
          </p:cNvSpPr>
          <p:nvPr/>
        </p:nvSpPr>
        <p:spPr bwMode="auto">
          <a:xfrm>
            <a:off x="6326666" y="2551750"/>
            <a:ext cx="1863388" cy="1481257"/>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R3: De </a:t>
            </a:r>
            <a:r>
              <a:rPr lang="fr-FR" sz="900" b="0" dirty="0">
                <a:solidFill>
                  <a:schemeClr val="tx1"/>
                </a:solidFill>
              </a:rPr>
              <a:t>nouvelles offres en formation initiale et continue orientée vers la pratique, de même que des systèmes d'assurance-qualité adaptés à des segments de marché spécifiques, fortement pourvoyeurs d'emplois, sont développés.</a:t>
            </a:r>
          </a:p>
        </p:txBody>
      </p:sp>
      <p:cxnSp>
        <p:nvCxnSpPr>
          <p:cNvPr id="174" name="Gerade Verbindung mit Pfeil 12"/>
          <p:cNvCxnSpPr>
            <a:cxnSpLocks noChangeShapeType="1"/>
            <a:stCxn id="173" idx="0"/>
            <a:endCxn id="45" idx="3"/>
          </p:cNvCxnSpPr>
          <p:nvPr/>
        </p:nvCxnSpPr>
        <p:spPr bwMode="auto">
          <a:xfrm flipH="1" flipV="1">
            <a:off x="6303138" y="1924290"/>
            <a:ext cx="955222" cy="627460"/>
          </a:xfrm>
          <a:prstGeom prst="straightConnector1">
            <a:avLst/>
          </a:prstGeom>
          <a:noFill/>
          <a:ln w="25400" algn="ctr">
            <a:solidFill>
              <a:srgbClr val="C00000"/>
            </a:solidFill>
            <a:round/>
            <a:headEnd type="none" w="med" len="med"/>
            <a:tailEnd type="arrow" w="med" len="med"/>
          </a:ln>
        </p:spPr>
      </p:cxnSp>
      <p:sp>
        <p:nvSpPr>
          <p:cNvPr id="185" name="Rechteck 184"/>
          <p:cNvSpPr/>
          <p:nvPr/>
        </p:nvSpPr>
        <p:spPr>
          <a:xfrm>
            <a:off x="0" y="20169"/>
            <a:ext cx="3738442" cy="253916"/>
          </a:xfrm>
          <a:prstGeom prst="rect">
            <a:avLst/>
          </a:prstGeom>
          <a:solidFill>
            <a:schemeClr val="bg1"/>
          </a:solidFill>
        </p:spPr>
        <p:txBody>
          <a:bodyPr wrap="square">
            <a:spAutoFit/>
          </a:bodyPr>
          <a:lstStyle/>
          <a:p>
            <a:r>
              <a:rPr lang="fr-FR" sz="1050" dirty="0" smtClean="0">
                <a:solidFill>
                  <a:srgbClr val="C00000"/>
                </a:solidFill>
              </a:rPr>
              <a:t>RE-ACTIVATE – Modèle de résultats </a:t>
            </a:r>
            <a:endParaRPr lang="fr-FR" sz="1050" dirty="0"/>
          </a:p>
        </p:txBody>
      </p:sp>
      <p:sp>
        <p:nvSpPr>
          <p:cNvPr id="224" name="Abgerundetes Rechteck 8"/>
          <p:cNvSpPr>
            <a:spLocks noChangeArrowheads="1"/>
          </p:cNvSpPr>
          <p:nvPr/>
        </p:nvSpPr>
        <p:spPr bwMode="auto">
          <a:xfrm>
            <a:off x="3742590" y="2533127"/>
            <a:ext cx="1876667" cy="715089"/>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R4</a:t>
            </a:r>
            <a:r>
              <a:rPr lang="fr-FR" sz="900" b="0" dirty="0">
                <a:solidFill>
                  <a:schemeClr val="tx1"/>
                </a:solidFill>
              </a:rPr>
              <a:t>: L'échange régional pour des approches ER/EE fortement pourvoyeuses d'emplois est intensifié.</a:t>
            </a:r>
          </a:p>
        </p:txBody>
      </p:sp>
      <p:cxnSp>
        <p:nvCxnSpPr>
          <p:cNvPr id="228" name="Gerade Verbindung mit Pfeil 13"/>
          <p:cNvCxnSpPr>
            <a:cxnSpLocks noChangeShapeType="1"/>
            <a:stCxn id="49173" idx="0"/>
            <a:endCxn id="45" idx="1"/>
          </p:cNvCxnSpPr>
          <p:nvPr/>
        </p:nvCxnSpPr>
        <p:spPr bwMode="auto">
          <a:xfrm flipV="1">
            <a:off x="1144620" y="1924290"/>
            <a:ext cx="1284693" cy="1211776"/>
          </a:xfrm>
          <a:prstGeom prst="straightConnector1">
            <a:avLst/>
          </a:prstGeom>
          <a:noFill/>
          <a:ln w="25400" algn="ctr">
            <a:solidFill>
              <a:srgbClr val="C00000"/>
            </a:solidFill>
            <a:round/>
            <a:headEnd type="none" w="med" len="med"/>
            <a:tailEnd type="arrow" w="med" len="med"/>
          </a:ln>
        </p:spPr>
      </p:cxnSp>
      <p:cxnSp>
        <p:nvCxnSpPr>
          <p:cNvPr id="231" name="Gerade Verbindung mit Pfeil 13"/>
          <p:cNvCxnSpPr>
            <a:cxnSpLocks noChangeShapeType="1"/>
            <a:endCxn id="278" idx="1"/>
          </p:cNvCxnSpPr>
          <p:nvPr/>
        </p:nvCxnSpPr>
        <p:spPr bwMode="auto">
          <a:xfrm>
            <a:off x="1976582" y="4120208"/>
            <a:ext cx="389802" cy="348817"/>
          </a:xfrm>
          <a:prstGeom prst="straightConnector1">
            <a:avLst/>
          </a:prstGeom>
          <a:noFill/>
          <a:ln w="25400" algn="ctr">
            <a:solidFill>
              <a:srgbClr val="C00000"/>
            </a:solidFill>
            <a:round/>
            <a:headEnd type="arrow" w="med" len="med"/>
            <a:tailEnd type="none" w="med" len="med"/>
          </a:ln>
        </p:spPr>
      </p:cxnSp>
      <p:sp>
        <p:nvSpPr>
          <p:cNvPr id="278" name="Abgerundetes Rechteck 8"/>
          <p:cNvSpPr>
            <a:spLocks noChangeArrowheads="1"/>
          </p:cNvSpPr>
          <p:nvPr/>
        </p:nvSpPr>
        <p:spPr bwMode="auto">
          <a:xfrm>
            <a:off x="2366384" y="3881630"/>
            <a:ext cx="3252873" cy="1174790"/>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900" b="0" dirty="0">
                <a:solidFill>
                  <a:schemeClr val="tx1"/>
                </a:solidFill>
              </a:rPr>
              <a:t>SPZ 1: Les participants au dialogue entre parties prenantes disposent de méthodes améliorées pour l'évaluation des répercussions sur l'emploi  des différentes options de développement des RE/EE. Celles-ci contribuent à une augmentation qualitative des débats sur la politique énergétique et au développement d'une stratégie.</a:t>
            </a:r>
          </a:p>
        </p:txBody>
      </p:sp>
      <p:cxnSp>
        <p:nvCxnSpPr>
          <p:cNvPr id="280" name="Gerade Verbindung mit Pfeil 13"/>
          <p:cNvCxnSpPr>
            <a:cxnSpLocks noChangeShapeType="1"/>
            <a:stCxn id="278" idx="3"/>
          </p:cNvCxnSpPr>
          <p:nvPr/>
        </p:nvCxnSpPr>
        <p:spPr bwMode="auto">
          <a:xfrm flipV="1">
            <a:off x="5619257" y="3881630"/>
            <a:ext cx="685784" cy="587395"/>
          </a:xfrm>
          <a:prstGeom prst="straightConnector1">
            <a:avLst/>
          </a:prstGeom>
          <a:noFill/>
          <a:ln w="25400" algn="ctr">
            <a:solidFill>
              <a:srgbClr val="C00000"/>
            </a:solidFill>
            <a:round/>
            <a:headEnd type="triangle" w="med" len="med"/>
            <a:tailEnd type="triangle" w="med" len="med"/>
          </a:ln>
        </p:spPr>
      </p:cxnSp>
      <p:cxnSp>
        <p:nvCxnSpPr>
          <p:cNvPr id="286" name="Gerade Verbindung mit Pfeil 13"/>
          <p:cNvCxnSpPr>
            <a:cxnSpLocks noChangeShapeType="1"/>
            <a:stCxn id="224" idx="2"/>
          </p:cNvCxnSpPr>
          <p:nvPr/>
        </p:nvCxnSpPr>
        <p:spPr bwMode="auto">
          <a:xfrm>
            <a:off x="4680924" y="3248216"/>
            <a:ext cx="0" cy="633414"/>
          </a:xfrm>
          <a:prstGeom prst="straightConnector1">
            <a:avLst/>
          </a:prstGeom>
          <a:noFill/>
          <a:ln w="25400" algn="ctr">
            <a:solidFill>
              <a:srgbClr val="C00000"/>
            </a:solidFill>
            <a:round/>
            <a:headEnd type="arrow" w="med" len="med"/>
            <a:tailEnd type="arrow" w="med" len="med"/>
          </a:ln>
        </p:spPr>
      </p:cxnSp>
      <p:sp>
        <p:nvSpPr>
          <p:cNvPr id="86" name="Abgerundetes Rechteck 3"/>
          <p:cNvSpPr>
            <a:spLocks noChangeArrowheads="1"/>
          </p:cNvSpPr>
          <p:nvPr/>
        </p:nvSpPr>
        <p:spPr bwMode="auto">
          <a:xfrm>
            <a:off x="5341402" y="808627"/>
            <a:ext cx="1330801"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valeur ajoutée et la mise à niveau sont augmentées grâce aux ER/EE. </a:t>
            </a:r>
            <a:endParaRPr lang="fr-FR" sz="900" b="0" dirty="0">
              <a:solidFill>
                <a:schemeClr val="tx1"/>
              </a:solidFill>
            </a:endParaRPr>
          </a:p>
        </p:txBody>
      </p:sp>
      <p:cxnSp>
        <p:nvCxnSpPr>
          <p:cNvPr id="89" name="Gerade Verbindung mit Pfeil 164"/>
          <p:cNvCxnSpPr>
            <a:cxnSpLocks noChangeShapeType="1"/>
            <a:endCxn id="224" idx="1"/>
          </p:cNvCxnSpPr>
          <p:nvPr/>
        </p:nvCxnSpPr>
        <p:spPr bwMode="auto">
          <a:xfrm flipV="1">
            <a:off x="1976582" y="2890672"/>
            <a:ext cx="1766008" cy="245394"/>
          </a:xfrm>
          <a:prstGeom prst="straightConnector1">
            <a:avLst/>
          </a:prstGeom>
          <a:noFill/>
          <a:ln w="25400" algn="ctr">
            <a:solidFill>
              <a:srgbClr val="C00000"/>
            </a:solidFill>
            <a:round/>
            <a:headEnd type="triangle" w="med" len="med"/>
            <a:tailEnd type="triangle" w="med" len="med"/>
          </a:ln>
        </p:spPr>
      </p:cxnSp>
      <p:sp>
        <p:nvSpPr>
          <p:cNvPr id="112" name="Abgerundetes Rechteck 3"/>
          <p:cNvSpPr>
            <a:spLocks noChangeArrowheads="1"/>
          </p:cNvSpPr>
          <p:nvPr/>
        </p:nvSpPr>
        <p:spPr bwMode="auto">
          <a:xfrm>
            <a:off x="3742590" y="808626"/>
            <a:ext cx="1342082"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 nouvelles sources de revenues sont mobilisées. </a:t>
            </a:r>
            <a:endParaRPr lang="fr-FR" sz="900" b="0" dirty="0">
              <a:solidFill>
                <a:schemeClr val="tx1"/>
              </a:solidFill>
            </a:endParaRPr>
          </a:p>
        </p:txBody>
      </p:sp>
      <p:sp>
        <p:nvSpPr>
          <p:cNvPr id="151" name="Abgerundetes Rechteck 3"/>
          <p:cNvSpPr>
            <a:spLocks noChangeArrowheads="1"/>
          </p:cNvSpPr>
          <p:nvPr/>
        </p:nvSpPr>
        <p:spPr bwMode="auto">
          <a:xfrm>
            <a:off x="6964841" y="743253"/>
            <a:ext cx="1747296"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 transfert de connaissances </a:t>
            </a:r>
            <a:r>
              <a:rPr lang="fr-FR" sz="900" b="0" dirty="0" err="1" smtClean="0">
                <a:solidFill>
                  <a:schemeClr val="tx1"/>
                </a:solidFill>
              </a:rPr>
              <a:t>transsectoriel</a:t>
            </a:r>
            <a:r>
              <a:rPr lang="fr-FR" sz="900" b="0" dirty="0" smtClean="0">
                <a:solidFill>
                  <a:schemeClr val="tx1"/>
                </a:solidFill>
              </a:rPr>
              <a:t> et transfrontalière est assuré</a:t>
            </a:r>
            <a:endParaRPr lang="fr-FR" sz="900" b="0" dirty="0">
              <a:solidFill>
                <a:schemeClr val="tx1"/>
              </a:solidFill>
            </a:endParaRPr>
          </a:p>
        </p:txBody>
      </p:sp>
      <p:sp>
        <p:nvSpPr>
          <p:cNvPr id="45" name="Abgerundetes Rechteck 8"/>
          <p:cNvSpPr>
            <a:spLocks noChangeArrowheads="1"/>
          </p:cNvSpPr>
          <p:nvPr/>
        </p:nvSpPr>
        <p:spPr bwMode="auto">
          <a:xfrm>
            <a:off x="2429313" y="1733921"/>
            <a:ext cx="3873825" cy="380738"/>
          </a:xfrm>
          <a:prstGeom prst="roundRect">
            <a:avLst>
              <a:gd name="adj" fmla="val 16667"/>
            </a:avLst>
          </a:prstGeom>
          <a:solidFill>
            <a:schemeClr val="accent1">
              <a:lumMod val="20000"/>
              <a:lumOff val="80000"/>
            </a:schemeClr>
          </a:solidFill>
          <a:ln w="15875">
            <a:solidFill>
              <a:schemeClr val="accent1"/>
            </a:solidFill>
            <a:prstDash val="sysDash"/>
            <a:round/>
            <a:headEnd/>
            <a:tailEnd/>
          </a:ln>
        </p:spPr>
        <p:txBody>
          <a:bodyPr wrap="square" lIns="18000" tIns="18000" rIns="18000" bIns="18000" anchor="ctr" anchorCtr="0">
            <a:spAutoFit/>
          </a:bodyPr>
          <a:lstStyle/>
          <a:p>
            <a:pPr algn="ctr" eaLnBrk="0" hangingPunct="0"/>
            <a:r>
              <a:rPr lang="fr-FR" sz="1000" dirty="0" smtClean="0">
                <a:solidFill>
                  <a:srgbClr val="C00000"/>
                </a:solidFill>
              </a:rPr>
              <a:t>Objectif : </a:t>
            </a:r>
            <a:r>
              <a:rPr lang="fr-FR" sz="1000" b="0" dirty="0">
                <a:solidFill>
                  <a:srgbClr val="C00000"/>
                </a:solidFill>
              </a:rPr>
              <a:t>Les conditions pour le développement de marchés pour les technologies </a:t>
            </a:r>
            <a:r>
              <a:rPr lang="fr-FR" sz="1000" dirty="0">
                <a:solidFill>
                  <a:srgbClr val="C00000"/>
                </a:solidFill>
              </a:rPr>
              <a:t>ER/EE</a:t>
            </a:r>
            <a:r>
              <a:rPr lang="fr-FR" sz="1000" b="0" dirty="0">
                <a:solidFill>
                  <a:srgbClr val="C00000"/>
                </a:solidFill>
              </a:rPr>
              <a:t> pourvoyeuses d'</a:t>
            </a:r>
            <a:r>
              <a:rPr lang="fr-FR" sz="1000" dirty="0">
                <a:solidFill>
                  <a:srgbClr val="C00000"/>
                </a:solidFill>
              </a:rPr>
              <a:t>emplois</a:t>
            </a:r>
            <a:r>
              <a:rPr lang="fr-FR" sz="1000" b="0" dirty="0">
                <a:solidFill>
                  <a:srgbClr val="C00000"/>
                </a:solidFill>
              </a:rPr>
              <a:t> sont </a:t>
            </a:r>
            <a:r>
              <a:rPr lang="fr-FR" sz="1000" b="0" dirty="0" smtClean="0">
                <a:solidFill>
                  <a:srgbClr val="C00000"/>
                </a:solidFill>
              </a:rPr>
              <a:t>améliorées.</a:t>
            </a:r>
            <a:endParaRPr lang="fr-FR" sz="1000" b="0" dirty="0">
              <a:solidFill>
                <a:srgbClr val="C00000"/>
              </a:solidFill>
            </a:endParaRPr>
          </a:p>
        </p:txBody>
      </p:sp>
      <p:cxnSp>
        <p:nvCxnSpPr>
          <p:cNvPr id="124" name="Gerade Verbindung mit Pfeil 13"/>
          <p:cNvCxnSpPr>
            <a:cxnSpLocks noChangeShapeType="1"/>
            <a:stCxn id="224" idx="0"/>
          </p:cNvCxnSpPr>
          <p:nvPr/>
        </p:nvCxnSpPr>
        <p:spPr bwMode="auto">
          <a:xfrm flipH="1" flipV="1">
            <a:off x="4680923" y="2114660"/>
            <a:ext cx="1" cy="418467"/>
          </a:xfrm>
          <a:prstGeom prst="straightConnector1">
            <a:avLst/>
          </a:prstGeom>
          <a:noFill/>
          <a:ln w="25400" algn="ctr">
            <a:solidFill>
              <a:srgbClr val="C00000"/>
            </a:solidFill>
            <a:round/>
            <a:headEnd type="none" w="med" len="med"/>
            <a:tailEnd type="arrow" w="med" len="med"/>
          </a:ln>
        </p:spPr>
      </p:cxnSp>
      <p:cxnSp>
        <p:nvCxnSpPr>
          <p:cNvPr id="128" name="Gerade Verbindung mit Pfeil 13"/>
          <p:cNvCxnSpPr>
            <a:cxnSpLocks noChangeShapeType="1"/>
          </p:cNvCxnSpPr>
          <p:nvPr/>
        </p:nvCxnSpPr>
        <p:spPr bwMode="auto">
          <a:xfrm flipH="1" flipV="1">
            <a:off x="3005145" y="2114659"/>
            <a:ext cx="33063" cy="1766970"/>
          </a:xfrm>
          <a:prstGeom prst="straightConnector1">
            <a:avLst/>
          </a:prstGeom>
          <a:noFill/>
          <a:ln w="25400" algn="ctr">
            <a:solidFill>
              <a:srgbClr val="C00000"/>
            </a:solidFill>
            <a:round/>
            <a:headEnd type="none" w="med" len="med"/>
            <a:tailEnd type="arrow" w="med" len="med"/>
          </a:ln>
        </p:spPr>
      </p:cxnSp>
      <p:cxnSp>
        <p:nvCxnSpPr>
          <p:cNvPr id="131" name="Gerade Verbindung mit Pfeil 13"/>
          <p:cNvCxnSpPr>
            <a:cxnSpLocks noChangeShapeType="1"/>
            <a:endCxn id="278" idx="1"/>
          </p:cNvCxnSpPr>
          <p:nvPr/>
        </p:nvCxnSpPr>
        <p:spPr bwMode="auto">
          <a:xfrm>
            <a:off x="1976582" y="4120208"/>
            <a:ext cx="389802" cy="348817"/>
          </a:xfrm>
          <a:prstGeom prst="straightConnector1">
            <a:avLst/>
          </a:prstGeom>
          <a:noFill/>
          <a:ln w="25400" algn="ctr">
            <a:solidFill>
              <a:srgbClr val="C00000"/>
            </a:solidFill>
            <a:round/>
            <a:headEnd type="triangle" w="med" len="med"/>
            <a:tailEnd type="triangle" w="med" len="med"/>
          </a:ln>
        </p:spPr>
      </p:cxnSp>
      <p:cxnSp>
        <p:nvCxnSpPr>
          <p:cNvPr id="137" name="Gerade Verbindung mit Pfeil 13"/>
          <p:cNvCxnSpPr>
            <a:cxnSpLocks noChangeShapeType="1"/>
            <a:stCxn id="278" idx="3"/>
          </p:cNvCxnSpPr>
          <p:nvPr/>
        </p:nvCxnSpPr>
        <p:spPr bwMode="auto">
          <a:xfrm flipV="1">
            <a:off x="5619257" y="3881630"/>
            <a:ext cx="707409" cy="587395"/>
          </a:xfrm>
          <a:prstGeom prst="straightConnector1">
            <a:avLst/>
          </a:prstGeom>
          <a:noFill/>
          <a:ln w="25400" algn="ctr">
            <a:solidFill>
              <a:srgbClr val="C00000"/>
            </a:solidFill>
            <a:round/>
            <a:headEnd type="none" w="med" len="med"/>
            <a:tailEnd type="arrow" w="med" len="med"/>
          </a:ln>
        </p:spPr>
      </p:cxnSp>
      <p:cxnSp>
        <p:nvCxnSpPr>
          <p:cNvPr id="139" name="Gerade Verbindung mit Pfeil 13"/>
          <p:cNvCxnSpPr>
            <a:cxnSpLocks noChangeShapeType="1"/>
          </p:cNvCxnSpPr>
          <p:nvPr/>
        </p:nvCxnSpPr>
        <p:spPr bwMode="auto">
          <a:xfrm>
            <a:off x="2056163" y="3526471"/>
            <a:ext cx="4270503" cy="0"/>
          </a:xfrm>
          <a:prstGeom prst="straightConnector1">
            <a:avLst/>
          </a:prstGeom>
          <a:noFill/>
          <a:ln w="25400" algn="ctr">
            <a:solidFill>
              <a:srgbClr val="C00000"/>
            </a:solidFill>
            <a:round/>
            <a:headEnd type="arrow" w="med" len="med"/>
            <a:tailEnd type="arrow" w="med" len="med"/>
          </a:ln>
        </p:spPr>
      </p:cxnSp>
      <p:cxnSp>
        <p:nvCxnSpPr>
          <p:cNvPr id="160" name="Gerade Verbindung mit Pfeil 164"/>
          <p:cNvCxnSpPr>
            <a:cxnSpLocks noChangeShapeType="1"/>
            <a:stCxn id="224" idx="3"/>
          </p:cNvCxnSpPr>
          <p:nvPr/>
        </p:nvCxnSpPr>
        <p:spPr bwMode="auto">
          <a:xfrm>
            <a:off x="5619257" y="2890672"/>
            <a:ext cx="685784" cy="15445"/>
          </a:xfrm>
          <a:prstGeom prst="straightConnector1">
            <a:avLst/>
          </a:prstGeom>
          <a:noFill/>
          <a:ln w="25400" algn="ctr">
            <a:solidFill>
              <a:srgbClr val="C00000"/>
            </a:solidFill>
            <a:round/>
            <a:headEnd type="triangle" w="med" len="med"/>
            <a:tailEnd type="triangle" w="med" len="med"/>
          </a:ln>
        </p:spPr>
      </p:cxnSp>
      <p:sp>
        <p:nvSpPr>
          <p:cNvPr id="163" name="Abgerundetes Rechteck 3"/>
          <p:cNvSpPr>
            <a:spLocks noChangeArrowheads="1"/>
          </p:cNvSpPr>
          <p:nvPr/>
        </p:nvSpPr>
        <p:spPr bwMode="auto">
          <a:xfrm>
            <a:off x="500721" y="1344105"/>
            <a:ext cx="1235945"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Les conditions de vie locales sont améliorées.</a:t>
            </a:r>
            <a:endParaRPr lang="fr-FR" sz="900" b="0" dirty="0">
              <a:solidFill>
                <a:schemeClr val="tx1"/>
              </a:solidFill>
            </a:endParaRPr>
          </a:p>
        </p:txBody>
      </p:sp>
      <p:sp>
        <p:nvSpPr>
          <p:cNvPr id="165" name="Abgerundetes Rechteck 3"/>
          <p:cNvSpPr>
            <a:spLocks noChangeArrowheads="1"/>
          </p:cNvSpPr>
          <p:nvPr/>
        </p:nvSpPr>
        <p:spPr bwMode="auto">
          <a:xfrm>
            <a:off x="4978140" y="197468"/>
            <a:ext cx="1235945" cy="408623"/>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Les émission de GES sont réduites.</a:t>
            </a:r>
            <a:endParaRPr lang="fr-FR" sz="900" b="0" dirty="0">
              <a:solidFill>
                <a:schemeClr val="tx1"/>
              </a:solidFill>
            </a:endParaRPr>
          </a:p>
        </p:txBody>
      </p:sp>
      <p:sp>
        <p:nvSpPr>
          <p:cNvPr id="166" name="Abgerundetes Rechteck 3"/>
          <p:cNvSpPr>
            <a:spLocks noChangeArrowheads="1"/>
          </p:cNvSpPr>
          <p:nvPr/>
        </p:nvSpPr>
        <p:spPr bwMode="auto">
          <a:xfrm>
            <a:off x="2553025" y="120852"/>
            <a:ext cx="2074393" cy="56185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sécurité d’approvisionnement en énergie est améliorée dans la région MENA. </a:t>
            </a:r>
            <a:endParaRPr lang="fr-FR" sz="900" b="0" dirty="0">
              <a:solidFill>
                <a:schemeClr val="tx1"/>
              </a:solidFill>
            </a:endParaRPr>
          </a:p>
        </p:txBody>
      </p:sp>
      <p:sp>
        <p:nvSpPr>
          <p:cNvPr id="167" name="Abgerundetes Rechteck 3"/>
          <p:cNvSpPr>
            <a:spLocks noChangeArrowheads="1"/>
          </p:cNvSpPr>
          <p:nvPr/>
        </p:nvSpPr>
        <p:spPr bwMode="auto">
          <a:xfrm>
            <a:off x="2178614" y="743253"/>
            <a:ext cx="1414272"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Des nouveaux emplois et débauches économiques sont crées. </a:t>
            </a:r>
            <a:endParaRPr lang="fr-FR" sz="900" b="0" dirty="0">
              <a:solidFill>
                <a:schemeClr val="tx1"/>
              </a:solidFill>
            </a:endParaRPr>
          </a:p>
        </p:txBody>
      </p:sp>
      <p:sp>
        <p:nvSpPr>
          <p:cNvPr id="168" name="Abgerundetes Rechteck 3"/>
          <p:cNvSpPr>
            <a:spLocks noChangeArrowheads="1"/>
          </p:cNvSpPr>
          <p:nvPr/>
        </p:nvSpPr>
        <p:spPr bwMode="auto">
          <a:xfrm>
            <a:off x="108976" y="451082"/>
            <a:ext cx="1760245" cy="715089"/>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La participation sociale, la bonne gouvernance, la paix et la stabilité politique sont promues via l’emploi ER/EE.</a:t>
            </a:r>
            <a:endParaRPr lang="fr-FR" sz="900" b="0" dirty="0">
              <a:solidFill>
                <a:schemeClr val="tx1"/>
              </a:solidFill>
            </a:endParaRPr>
          </a:p>
        </p:txBody>
      </p:sp>
      <p:sp>
        <p:nvSpPr>
          <p:cNvPr id="171" name="Abgerundetes Rechteck 3"/>
          <p:cNvSpPr>
            <a:spLocks noChangeArrowheads="1"/>
          </p:cNvSpPr>
          <p:nvPr/>
        </p:nvSpPr>
        <p:spPr bwMode="auto">
          <a:xfrm>
            <a:off x="1766208" y="5223510"/>
            <a:ext cx="2474687" cy="1634490"/>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1: Plans/objectifs </a:t>
            </a:r>
            <a:r>
              <a:rPr lang="fr-FR" sz="900" b="0" dirty="0">
                <a:solidFill>
                  <a:schemeClr val="tx1"/>
                </a:solidFill>
              </a:rPr>
              <a:t>officiels existant dans presque tous les pays MENA sur les thématiques pertinentes : mais trop peu de liens thématiques, trop peu d'échange institutionnel; les approches politiques existantes et les conditions cadres politiques et réglementaires ne permettent pas d'atteindre les objectifs officiels en matière de création de valeur ajoutée et d'emploi à l'échelle </a:t>
            </a:r>
            <a:r>
              <a:rPr lang="fr-FR" sz="900" b="0" dirty="0" smtClean="0">
                <a:solidFill>
                  <a:schemeClr val="tx1"/>
                </a:solidFill>
              </a:rPr>
              <a:t>locale.</a:t>
            </a:r>
            <a:endParaRPr lang="fr-FR" sz="900" b="0" dirty="0">
              <a:solidFill>
                <a:schemeClr val="tx1"/>
              </a:solidFill>
            </a:endParaRPr>
          </a:p>
        </p:txBody>
      </p:sp>
      <p:sp>
        <p:nvSpPr>
          <p:cNvPr id="175" name="Abgerundetes Rechteck 3"/>
          <p:cNvSpPr>
            <a:spLocks noChangeArrowheads="1"/>
          </p:cNvSpPr>
          <p:nvPr/>
        </p:nvSpPr>
        <p:spPr bwMode="auto">
          <a:xfrm>
            <a:off x="7498675" y="4469025"/>
            <a:ext cx="1720468" cy="2337703"/>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3: Les </a:t>
            </a:r>
            <a:r>
              <a:rPr lang="fr-FR" sz="900" b="0" dirty="0">
                <a:solidFill>
                  <a:schemeClr val="tx1"/>
                </a:solidFill>
              </a:rPr>
              <a:t>objectifs politiques ER/EE et la base juridique sont établis dans presque tous les pays MENA, mais il manque encore souvent les conditions et/ou les capacités de réalisation nécessaires ; aussi, il faut établir les capacités à l'échelle </a:t>
            </a:r>
            <a:r>
              <a:rPr lang="fr-FR" sz="900" b="0" dirty="0" err="1">
                <a:solidFill>
                  <a:schemeClr val="tx1"/>
                </a:solidFill>
              </a:rPr>
              <a:t>institutionelle</a:t>
            </a:r>
            <a:r>
              <a:rPr lang="fr-FR" sz="900" b="0" dirty="0">
                <a:solidFill>
                  <a:schemeClr val="tx1"/>
                </a:solidFill>
              </a:rPr>
              <a:t> et humaine, afin de pouvoir mettre en </a:t>
            </a:r>
            <a:r>
              <a:rPr lang="fr-FR" sz="900" b="0" dirty="0" err="1">
                <a:solidFill>
                  <a:schemeClr val="tx1"/>
                </a:solidFill>
              </a:rPr>
              <a:t>oeuvre</a:t>
            </a:r>
            <a:r>
              <a:rPr lang="fr-FR" sz="900" b="0" dirty="0">
                <a:solidFill>
                  <a:schemeClr val="tx1"/>
                </a:solidFill>
              </a:rPr>
              <a:t> les décisions de façon </a:t>
            </a:r>
            <a:r>
              <a:rPr lang="fr-FR" sz="900" b="0" dirty="0" smtClean="0">
                <a:solidFill>
                  <a:schemeClr val="tx1"/>
                </a:solidFill>
              </a:rPr>
              <a:t>efficace.</a:t>
            </a:r>
            <a:endParaRPr lang="fr-FR" sz="900" b="0" dirty="0">
              <a:solidFill>
                <a:schemeClr val="tx1"/>
              </a:solidFill>
            </a:endParaRPr>
          </a:p>
        </p:txBody>
      </p:sp>
      <p:sp>
        <p:nvSpPr>
          <p:cNvPr id="176" name="Abgerundetes Rechteck 3"/>
          <p:cNvSpPr>
            <a:spLocks noChangeArrowheads="1"/>
          </p:cNvSpPr>
          <p:nvPr/>
        </p:nvSpPr>
        <p:spPr bwMode="auto">
          <a:xfrm>
            <a:off x="4336285" y="5067906"/>
            <a:ext cx="3102697" cy="1940957"/>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4: L'échange </a:t>
            </a:r>
            <a:r>
              <a:rPr lang="fr-FR" sz="900" b="0" dirty="0">
                <a:solidFill>
                  <a:schemeClr val="tx1"/>
                </a:solidFill>
              </a:rPr>
              <a:t>supranational dans la région MENA et au-delà de l'espace méditerranéen s'est fortement intensifié ; des approches politiques communes et des plateformes de coopération existent (stratégies LAS RE/EE, </a:t>
            </a:r>
            <a:r>
              <a:rPr lang="fr-FR" sz="900" b="0" dirty="0" smtClean="0">
                <a:solidFill>
                  <a:schemeClr val="tx1"/>
                </a:solidFill>
              </a:rPr>
              <a:t>AREF, etc</a:t>
            </a:r>
            <a:r>
              <a:rPr lang="fr-FR" sz="900" b="0" dirty="0">
                <a:solidFill>
                  <a:schemeClr val="tx1"/>
                </a:solidFill>
              </a:rPr>
              <a:t>.); cependant, les systèmes énergétiques dans la région MENA continuent d'être organisés selon une logique nationale et étatique, les échanges transfrontaliers d'électricité  sont presque inexistants, et le développement ER/EE dans le cadre de l'Etat-nation renforce encore le cloisonnement et l'hétérogénéité dans la région </a:t>
            </a:r>
            <a:r>
              <a:rPr lang="fr-FR" sz="900" b="0" dirty="0" smtClean="0">
                <a:solidFill>
                  <a:schemeClr val="tx1"/>
                </a:solidFill>
              </a:rPr>
              <a:t>MENA.</a:t>
            </a:r>
            <a:endParaRPr lang="fr-FR" sz="900" b="0" dirty="0">
              <a:solidFill>
                <a:schemeClr val="tx1"/>
              </a:solidFill>
            </a:endParaRPr>
          </a:p>
        </p:txBody>
      </p:sp>
      <p:sp>
        <p:nvSpPr>
          <p:cNvPr id="177" name="Abgerundetes Rechteck 3"/>
          <p:cNvSpPr>
            <a:spLocks noChangeArrowheads="1"/>
          </p:cNvSpPr>
          <p:nvPr/>
        </p:nvSpPr>
        <p:spPr bwMode="auto">
          <a:xfrm>
            <a:off x="-10749" y="4564276"/>
            <a:ext cx="1683331" cy="2316718"/>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900" b="0" dirty="0" smtClean="0">
                <a:solidFill>
                  <a:schemeClr val="tx1"/>
                </a:solidFill>
              </a:rPr>
              <a:t>Input 2: </a:t>
            </a:r>
          </a:p>
          <a:p>
            <a:pPr algn="ctr" eaLnBrk="0" hangingPunct="0"/>
            <a:r>
              <a:rPr lang="fr-FR" sz="900" b="0" dirty="0" smtClean="0">
                <a:solidFill>
                  <a:schemeClr val="tx1"/>
                </a:solidFill>
              </a:rPr>
              <a:t>La </a:t>
            </a:r>
            <a:r>
              <a:rPr lang="fr-FR" sz="900" b="0" dirty="0">
                <a:solidFill>
                  <a:schemeClr val="tx1"/>
                </a:solidFill>
              </a:rPr>
              <a:t>concertation thématique et supra-sectorielle et la coopération sont largement sous-développées ; la consultation et l'implication de l'économie privée et de la société civile doivent, elles aussi, être fortement développées ; l'approche Top-Down classique de l'Etat persiste.</a:t>
            </a:r>
          </a:p>
        </p:txBody>
      </p:sp>
      <p:cxnSp>
        <p:nvCxnSpPr>
          <p:cNvPr id="178" name="Gerade Verbindung mit Pfeil 13"/>
          <p:cNvCxnSpPr>
            <a:cxnSpLocks noChangeShapeType="1"/>
            <a:endCxn id="177" idx="0"/>
          </p:cNvCxnSpPr>
          <p:nvPr/>
        </p:nvCxnSpPr>
        <p:spPr bwMode="auto">
          <a:xfrm>
            <a:off x="830916" y="4120208"/>
            <a:ext cx="1" cy="444068"/>
          </a:xfrm>
          <a:prstGeom prst="straightConnector1">
            <a:avLst/>
          </a:prstGeom>
          <a:noFill/>
          <a:ln w="25400" algn="ctr">
            <a:solidFill>
              <a:srgbClr val="C00000"/>
            </a:solidFill>
            <a:round/>
            <a:headEnd type="triangle" w="med" len="med"/>
            <a:tailEnd type="none" w="med" len="med"/>
          </a:ln>
        </p:spPr>
      </p:cxnSp>
      <p:cxnSp>
        <p:nvCxnSpPr>
          <p:cNvPr id="179" name="Gerade Verbindung mit Pfeil 13"/>
          <p:cNvCxnSpPr>
            <a:cxnSpLocks noChangeShapeType="1"/>
          </p:cNvCxnSpPr>
          <p:nvPr/>
        </p:nvCxnSpPr>
        <p:spPr bwMode="auto">
          <a:xfrm>
            <a:off x="2885749" y="5059249"/>
            <a:ext cx="1" cy="234771"/>
          </a:xfrm>
          <a:prstGeom prst="straightConnector1">
            <a:avLst/>
          </a:prstGeom>
          <a:noFill/>
          <a:ln w="25400" algn="ctr">
            <a:solidFill>
              <a:srgbClr val="C00000"/>
            </a:solidFill>
            <a:round/>
            <a:headEnd type="triangle" w="med" len="med"/>
            <a:tailEnd type="none" w="med" len="med"/>
          </a:ln>
        </p:spPr>
      </p:cxnSp>
      <p:cxnSp>
        <p:nvCxnSpPr>
          <p:cNvPr id="181" name="Gerade Verbindung mit Pfeil 13"/>
          <p:cNvCxnSpPr>
            <a:cxnSpLocks noChangeShapeType="1"/>
            <a:endCxn id="175" idx="0"/>
          </p:cNvCxnSpPr>
          <p:nvPr/>
        </p:nvCxnSpPr>
        <p:spPr bwMode="auto">
          <a:xfrm>
            <a:off x="8069789" y="3953164"/>
            <a:ext cx="289120" cy="515861"/>
          </a:xfrm>
          <a:prstGeom prst="straightConnector1">
            <a:avLst/>
          </a:prstGeom>
          <a:noFill/>
          <a:ln w="25400" algn="ctr">
            <a:solidFill>
              <a:srgbClr val="C00000"/>
            </a:solidFill>
            <a:round/>
            <a:headEnd type="triangle" w="med" len="med"/>
            <a:tailEnd type="none" w="med" len="med"/>
          </a:ln>
        </p:spPr>
      </p:cxnSp>
      <p:cxnSp>
        <p:nvCxnSpPr>
          <p:cNvPr id="182" name="Gerade Verbindung mit Pfeil 13"/>
          <p:cNvCxnSpPr>
            <a:cxnSpLocks noChangeShapeType="1"/>
            <a:endCxn id="176" idx="0"/>
          </p:cNvCxnSpPr>
          <p:nvPr/>
        </p:nvCxnSpPr>
        <p:spPr bwMode="auto">
          <a:xfrm>
            <a:off x="5855184" y="2114660"/>
            <a:ext cx="32450" cy="2953246"/>
          </a:xfrm>
          <a:prstGeom prst="straightConnector1">
            <a:avLst/>
          </a:prstGeom>
          <a:noFill/>
          <a:ln w="25400" algn="ctr">
            <a:solidFill>
              <a:srgbClr val="C00000"/>
            </a:solidFill>
            <a:round/>
            <a:headEnd type="triangle" w="med" len="med"/>
            <a:tailEnd type="none" w="med" len="med"/>
          </a:ln>
        </p:spPr>
      </p:cxnSp>
      <p:cxnSp>
        <p:nvCxnSpPr>
          <p:cNvPr id="38" name="Gerade Verbindung mit Pfeil 13"/>
          <p:cNvCxnSpPr>
            <a:cxnSpLocks noChangeShapeType="1"/>
          </p:cNvCxnSpPr>
          <p:nvPr/>
        </p:nvCxnSpPr>
        <p:spPr bwMode="auto">
          <a:xfrm flipH="1" flipV="1">
            <a:off x="233076" y="1166172"/>
            <a:ext cx="80191" cy="2010872"/>
          </a:xfrm>
          <a:prstGeom prst="straightConnector1">
            <a:avLst/>
          </a:prstGeom>
          <a:noFill/>
          <a:ln w="25400" algn="ctr">
            <a:solidFill>
              <a:srgbClr val="C00000"/>
            </a:solidFill>
            <a:round/>
            <a:headEnd type="none" w="med" len="med"/>
            <a:tailEnd type="arrow" w="med" len="med"/>
          </a:ln>
        </p:spPr>
      </p:cxnSp>
      <p:cxnSp>
        <p:nvCxnSpPr>
          <p:cNvPr id="41" name="Gerade Verbindung mit Pfeil 13"/>
          <p:cNvCxnSpPr>
            <a:cxnSpLocks noChangeShapeType="1"/>
          </p:cNvCxnSpPr>
          <p:nvPr/>
        </p:nvCxnSpPr>
        <p:spPr bwMode="auto">
          <a:xfrm flipV="1">
            <a:off x="678427" y="1891848"/>
            <a:ext cx="0" cy="1230105"/>
          </a:xfrm>
          <a:prstGeom prst="straightConnector1">
            <a:avLst/>
          </a:prstGeom>
          <a:noFill/>
          <a:ln w="25400" algn="ctr">
            <a:solidFill>
              <a:srgbClr val="C00000"/>
            </a:solidFill>
            <a:round/>
            <a:headEnd type="none" w="med" len="med"/>
            <a:tailEnd type="arrow" w="med" len="med"/>
          </a:ln>
        </p:spPr>
      </p:cxnSp>
      <p:cxnSp>
        <p:nvCxnSpPr>
          <p:cNvPr id="48" name="Gerade Verbindung mit Pfeil 13"/>
          <p:cNvCxnSpPr>
            <a:cxnSpLocks noChangeShapeType="1"/>
            <a:endCxn id="49158" idx="1"/>
          </p:cNvCxnSpPr>
          <p:nvPr/>
        </p:nvCxnSpPr>
        <p:spPr bwMode="auto">
          <a:xfrm flipV="1">
            <a:off x="5596112" y="1862610"/>
            <a:ext cx="1842871" cy="691211"/>
          </a:xfrm>
          <a:prstGeom prst="straightConnector1">
            <a:avLst/>
          </a:prstGeom>
          <a:noFill/>
          <a:ln w="25400" algn="ctr">
            <a:solidFill>
              <a:srgbClr val="C00000"/>
            </a:solidFill>
            <a:round/>
            <a:headEnd type="none" w="med" len="med"/>
            <a:tailEnd type="arrow" w="med" len="med"/>
          </a:ln>
        </p:spPr>
      </p:cxnSp>
      <p:cxnSp>
        <p:nvCxnSpPr>
          <p:cNvPr id="52" name="Gerade Verbindung mit Pfeil 13"/>
          <p:cNvCxnSpPr>
            <a:cxnSpLocks noChangeShapeType="1"/>
          </p:cNvCxnSpPr>
          <p:nvPr/>
        </p:nvCxnSpPr>
        <p:spPr bwMode="auto">
          <a:xfrm>
            <a:off x="7982924" y="1290876"/>
            <a:ext cx="0" cy="213905"/>
          </a:xfrm>
          <a:prstGeom prst="straightConnector1">
            <a:avLst/>
          </a:prstGeom>
          <a:noFill/>
          <a:ln w="25400" algn="ctr">
            <a:solidFill>
              <a:srgbClr val="C00000"/>
            </a:solidFill>
            <a:round/>
            <a:headEnd type="arrow" w="med" len="med"/>
            <a:tailEnd type="arrow" w="med" len="med"/>
          </a:ln>
        </p:spPr>
      </p:cxnSp>
      <p:cxnSp>
        <p:nvCxnSpPr>
          <p:cNvPr id="54" name="Gerade Verbindung mit Pfeil 12"/>
          <p:cNvCxnSpPr>
            <a:cxnSpLocks noChangeShapeType="1"/>
          </p:cNvCxnSpPr>
          <p:nvPr/>
        </p:nvCxnSpPr>
        <p:spPr bwMode="auto">
          <a:xfrm flipH="1" flipV="1">
            <a:off x="6595534" y="1505066"/>
            <a:ext cx="903141" cy="1048755"/>
          </a:xfrm>
          <a:prstGeom prst="straightConnector1">
            <a:avLst/>
          </a:prstGeom>
          <a:noFill/>
          <a:ln w="25400" algn="ctr">
            <a:solidFill>
              <a:srgbClr val="C00000"/>
            </a:solidFill>
            <a:round/>
            <a:headEnd type="none" w="med" len="med"/>
            <a:tailEnd type="arrow" w="med" len="med"/>
          </a:ln>
        </p:spPr>
      </p:cxnSp>
      <p:cxnSp>
        <p:nvCxnSpPr>
          <p:cNvPr id="57" name="Gerade Verbindung mit Pfeil 12"/>
          <p:cNvCxnSpPr>
            <a:cxnSpLocks noChangeShapeType="1"/>
          </p:cNvCxnSpPr>
          <p:nvPr/>
        </p:nvCxnSpPr>
        <p:spPr bwMode="auto">
          <a:xfrm flipH="1" flipV="1">
            <a:off x="4386411" y="1355852"/>
            <a:ext cx="27220" cy="378069"/>
          </a:xfrm>
          <a:prstGeom prst="straightConnector1">
            <a:avLst/>
          </a:prstGeom>
          <a:noFill/>
          <a:ln w="25400" algn="ctr">
            <a:solidFill>
              <a:srgbClr val="C00000"/>
            </a:solidFill>
            <a:round/>
            <a:headEnd type="none" w="med" len="med"/>
            <a:tailEnd type="arrow" w="med" len="med"/>
          </a:ln>
        </p:spPr>
      </p:cxnSp>
      <p:cxnSp>
        <p:nvCxnSpPr>
          <p:cNvPr id="62" name="Gerade Verbindung mit Pfeil 13"/>
          <p:cNvCxnSpPr>
            <a:cxnSpLocks noChangeShapeType="1"/>
          </p:cNvCxnSpPr>
          <p:nvPr/>
        </p:nvCxnSpPr>
        <p:spPr bwMode="auto">
          <a:xfrm>
            <a:off x="1786966" y="1147236"/>
            <a:ext cx="642347" cy="586685"/>
          </a:xfrm>
          <a:prstGeom prst="straightConnector1">
            <a:avLst/>
          </a:prstGeom>
          <a:noFill/>
          <a:ln w="25400" algn="ctr">
            <a:solidFill>
              <a:srgbClr val="C00000"/>
            </a:solidFill>
            <a:round/>
            <a:headEnd type="arrow" w="med" len="med"/>
            <a:tailEnd type="arrow" w="med" len="med"/>
          </a:ln>
        </p:spPr>
      </p:cxnSp>
      <p:cxnSp>
        <p:nvCxnSpPr>
          <p:cNvPr id="65" name="Gerade Verbindung mit Pfeil 13"/>
          <p:cNvCxnSpPr>
            <a:cxnSpLocks noChangeShapeType="1"/>
          </p:cNvCxnSpPr>
          <p:nvPr/>
        </p:nvCxnSpPr>
        <p:spPr bwMode="auto">
          <a:xfrm flipV="1">
            <a:off x="972030" y="1440579"/>
            <a:ext cx="1394354" cy="1681374"/>
          </a:xfrm>
          <a:prstGeom prst="straightConnector1">
            <a:avLst/>
          </a:prstGeom>
          <a:noFill/>
          <a:ln w="25400" algn="ctr">
            <a:solidFill>
              <a:srgbClr val="C00000"/>
            </a:solidFill>
            <a:round/>
            <a:headEnd type="none" w="med" len="med"/>
            <a:tailEnd type="arrow" w="med" len="med"/>
          </a:ln>
        </p:spPr>
      </p:cxnSp>
      <p:cxnSp>
        <p:nvCxnSpPr>
          <p:cNvPr id="68" name="Gerade Verbindung mit Pfeil 13"/>
          <p:cNvCxnSpPr>
            <a:cxnSpLocks noChangeShapeType="1"/>
            <a:endCxn id="167" idx="2"/>
          </p:cNvCxnSpPr>
          <p:nvPr/>
        </p:nvCxnSpPr>
        <p:spPr bwMode="auto">
          <a:xfrm flipH="1" flipV="1">
            <a:off x="2885750" y="1458342"/>
            <a:ext cx="117801" cy="275579"/>
          </a:xfrm>
          <a:prstGeom prst="straightConnector1">
            <a:avLst/>
          </a:prstGeom>
          <a:noFill/>
          <a:ln w="25400" algn="ctr">
            <a:solidFill>
              <a:srgbClr val="C00000"/>
            </a:solidFill>
            <a:round/>
            <a:headEnd type="none" w="med" len="med"/>
            <a:tailEnd type="arrow" w="med" len="med"/>
          </a:ln>
        </p:spPr>
      </p:cxnSp>
      <p:cxnSp>
        <p:nvCxnSpPr>
          <p:cNvPr id="71" name="Gerade Verbindung mit Pfeil 13"/>
          <p:cNvCxnSpPr>
            <a:cxnSpLocks noChangeShapeType="1"/>
            <a:endCxn id="166" idx="2"/>
          </p:cNvCxnSpPr>
          <p:nvPr/>
        </p:nvCxnSpPr>
        <p:spPr bwMode="auto">
          <a:xfrm flipH="1" flipV="1">
            <a:off x="3590222" y="682708"/>
            <a:ext cx="61565" cy="1033451"/>
          </a:xfrm>
          <a:prstGeom prst="straightConnector1">
            <a:avLst/>
          </a:prstGeom>
          <a:noFill/>
          <a:ln w="25400" algn="ctr">
            <a:solidFill>
              <a:srgbClr val="C00000"/>
            </a:solidFill>
            <a:round/>
            <a:headEnd type="none" w="med" len="med"/>
            <a:tailEnd type="arrow" w="med" len="med"/>
          </a:ln>
        </p:spPr>
      </p:cxnSp>
      <p:cxnSp>
        <p:nvCxnSpPr>
          <p:cNvPr id="73" name="Gerade Verbindung mit Pfeil 13"/>
          <p:cNvCxnSpPr>
            <a:cxnSpLocks noChangeShapeType="1"/>
            <a:endCxn id="86" idx="2"/>
          </p:cNvCxnSpPr>
          <p:nvPr/>
        </p:nvCxnSpPr>
        <p:spPr bwMode="auto">
          <a:xfrm flipV="1">
            <a:off x="6006803" y="1523716"/>
            <a:ext cx="0" cy="191123"/>
          </a:xfrm>
          <a:prstGeom prst="straightConnector1">
            <a:avLst/>
          </a:prstGeom>
          <a:noFill/>
          <a:ln w="25400" algn="ctr">
            <a:solidFill>
              <a:srgbClr val="C00000"/>
            </a:solidFill>
            <a:round/>
            <a:headEnd type="none" w="med" len="med"/>
            <a:tailEnd type="arrow" w="med" len="med"/>
          </a:ln>
        </p:spPr>
      </p:cxnSp>
      <p:cxnSp>
        <p:nvCxnSpPr>
          <p:cNvPr id="75" name="Gerade Verbindung mit Pfeil 13"/>
          <p:cNvCxnSpPr>
            <a:cxnSpLocks noChangeShapeType="1"/>
          </p:cNvCxnSpPr>
          <p:nvPr/>
        </p:nvCxnSpPr>
        <p:spPr bwMode="auto">
          <a:xfrm>
            <a:off x="953954" y="1130200"/>
            <a:ext cx="0" cy="213905"/>
          </a:xfrm>
          <a:prstGeom prst="straightConnector1">
            <a:avLst/>
          </a:prstGeom>
          <a:noFill/>
          <a:ln w="25400" algn="ctr">
            <a:solidFill>
              <a:srgbClr val="C00000"/>
            </a:solidFill>
            <a:round/>
            <a:headEnd type="arrow" w="med" len="med"/>
            <a:tailEnd type="arrow" w="med" len="med"/>
          </a:ln>
        </p:spPr>
      </p:cxnSp>
      <p:cxnSp>
        <p:nvCxnSpPr>
          <p:cNvPr id="78" name="Gerade Verbindung mit Pfeil 13"/>
          <p:cNvCxnSpPr>
            <a:cxnSpLocks noChangeShapeType="1"/>
            <a:endCxn id="45" idx="3"/>
          </p:cNvCxnSpPr>
          <p:nvPr/>
        </p:nvCxnSpPr>
        <p:spPr bwMode="auto">
          <a:xfrm flipH="1">
            <a:off x="6303138" y="1714839"/>
            <a:ext cx="1135845" cy="209451"/>
          </a:xfrm>
          <a:prstGeom prst="straightConnector1">
            <a:avLst/>
          </a:prstGeom>
          <a:noFill/>
          <a:ln w="25400" algn="ctr">
            <a:solidFill>
              <a:srgbClr val="C00000"/>
            </a:solidFill>
            <a:round/>
            <a:headEnd type="arrow" w="med" len="med"/>
            <a:tailEnd type="arrow" w="med" len="med"/>
          </a:ln>
        </p:spPr>
      </p:cxnSp>
      <p:cxnSp>
        <p:nvCxnSpPr>
          <p:cNvPr id="81" name="Gerade Verbindung mit Pfeil 12"/>
          <p:cNvCxnSpPr>
            <a:cxnSpLocks noChangeShapeType="1"/>
          </p:cNvCxnSpPr>
          <p:nvPr/>
        </p:nvCxnSpPr>
        <p:spPr bwMode="auto">
          <a:xfrm flipV="1">
            <a:off x="5234898" y="606091"/>
            <a:ext cx="0" cy="1101864"/>
          </a:xfrm>
          <a:prstGeom prst="straightConnector1">
            <a:avLst/>
          </a:prstGeom>
          <a:noFill/>
          <a:ln w="25400" algn="ctr">
            <a:solidFill>
              <a:srgbClr val="C00000"/>
            </a:solidFill>
            <a:round/>
            <a:headEnd type="none" w="med" len="med"/>
            <a:tailEnd type="arrow" w="med" len="med"/>
          </a:ln>
        </p:spPr>
      </p:cxnSp>
    </p:spTree>
    <p:extLst>
      <p:ext uri="{BB962C8B-B14F-4D97-AF65-F5344CB8AC3E}">
        <p14:creationId xmlns:p14="http://schemas.microsoft.com/office/powerpoint/2010/main" val="335229896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67703" y="1868928"/>
            <a:ext cx="9082980" cy="4920670"/>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fr-FR" sz="1100" b="0" dirty="0">
              <a:solidFill>
                <a:schemeClr val="tx1"/>
              </a:solidFill>
              <a:cs typeface="+mn-cs"/>
            </a:endParaRPr>
          </a:p>
        </p:txBody>
      </p:sp>
      <p:sp>
        <p:nvSpPr>
          <p:cNvPr id="49158" name="Abgerundetes Rechteck 3"/>
          <p:cNvSpPr>
            <a:spLocks noChangeArrowheads="1"/>
          </p:cNvSpPr>
          <p:nvPr/>
        </p:nvSpPr>
        <p:spPr bwMode="auto">
          <a:xfrm>
            <a:off x="1099748" y="1713575"/>
            <a:ext cx="1854710"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Investissements</a:t>
            </a:r>
            <a:endParaRPr lang="fr-FR" sz="1600" b="0" dirty="0">
              <a:solidFill>
                <a:schemeClr val="tx1"/>
              </a:solidFill>
            </a:endParaRPr>
          </a:p>
        </p:txBody>
      </p:sp>
      <p:sp>
        <p:nvSpPr>
          <p:cNvPr id="49159" name="Abgerundetes Rechteck 4"/>
          <p:cNvSpPr>
            <a:spLocks noChangeArrowheads="1"/>
          </p:cNvSpPr>
          <p:nvPr/>
        </p:nvSpPr>
        <p:spPr bwMode="auto">
          <a:xfrm>
            <a:off x="7002612" y="1920475"/>
            <a:ext cx="2111898"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Main </a:t>
            </a:r>
            <a:r>
              <a:rPr lang="fr-FR" sz="1600" b="0" dirty="0">
                <a:solidFill>
                  <a:schemeClr val="tx1"/>
                </a:solidFill>
              </a:rPr>
              <a:t>d'œuvre qualifiée</a:t>
            </a:r>
          </a:p>
        </p:txBody>
      </p:sp>
      <p:cxnSp>
        <p:nvCxnSpPr>
          <p:cNvPr id="49166" name="Gerade Verbindung mit Pfeil 12"/>
          <p:cNvCxnSpPr>
            <a:cxnSpLocks noChangeShapeType="1"/>
            <a:stCxn id="49160" idx="0"/>
            <a:endCxn id="49159" idx="2"/>
          </p:cNvCxnSpPr>
          <p:nvPr/>
        </p:nvCxnSpPr>
        <p:spPr bwMode="auto">
          <a:xfrm flipV="1">
            <a:off x="7935409" y="2567461"/>
            <a:ext cx="123152" cy="531873"/>
          </a:xfrm>
          <a:prstGeom prst="straightConnector1">
            <a:avLst/>
          </a:prstGeom>
          <a:noFill/>
          <a:ln w="25400" algn="ctr">
            <a:solidFill>
              <a:srgbClr val="C00000"/>
            </a:solidFill>
            <a:round/>
            <a:headEnd/>
            <a:tailEnd type="triangle" w="med" len="med"/>
          </a:ln>
        </p:spPr>
      </p:cxnSp>
      <p:sp>
        <p:nvSpPr>
          <p:cNvPr id="49173" name="Abgerundetes Rechteck 61"/>
          <p:cNvSpPr>
            <a:spLocks noChangeArrowheads="1"/>
          </p:cNvSpPr>
          <p:nvPr/>
        </p:nvSpPr>
        <p:spPr bwMode="auto">
          <a:xfrm>
            <a:off x="1107503" y="2881134"/>
            <a:ext cx="2735801" cy="646986"/>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r" eaLnBrk="0" hangingPunct="0"/>
            <a:r>
              <a:rPr lang="fr-FR" sz="1600" b="0" dirty="0" smtClean="0">
                <a:solidFill>
                  <a:schemeClr val="tx1"/>
                </a:solidFill>
              </a:rPr>
              <a:t>(2) Structure de soutien (</a:t>
            </a:r>
            <a:r>
              <a:rPr lang="fr-FR" sz="1200" b="0" dirty="0" smtClean="0">
                <a:solidFill>
                  <a:schemeClr val="tx1"/>
                </a:solidFill>
              </a:rPr>
              <a:t>Mesures de promotion)</a:t>
            </a:r>
            <a:endParaRPr lang="fr-FR" sz="1200" b="0" dirty="0">
              <a:solidFill>
                <a:schemeClr val="tx1"/>
              </a:solidFill>
            </a:endParaRPr>
          </a:p>
        </p:txBody>
      </p:sp>
      <p:sp>
        <p:nvSpPr>
          <p:cNvPr id="49176" name="Abgerundetes Rechteck 163"/>
          <p:cNvSpPr>
            <a:spLocks noChangeArrowheads="1"/>
          </p:cNvSpPr>
          <p:nvPr/>
        </p:nvSpPr>
        <p:spPr bwMode="auto">
          <a:xfrm>
            <a:off x="6956919" y="1058731"/>
            <a:ext cx="2153894" cy="646986"/>
          </a:xfrm>
          <a:prstGeom prst="roundRect">
            <a:avLst>
              <a:gd name="adj" fmla="val 16667"/>
            </a:avLst>
          </a:prstGeom>
          <a:solidFill>
            <a:srgbClr val="92D050"/>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Emplois durables</a:t>
            </a:r>
          </a:p>
          <a:p>
            <a:pPr algn="ctr" eaLnBrk="0" hangingPunct="0"/>
            <a:r>
              <a:rPr lang="de-DE" sz="1600" b="0" dirty="0" err="1" smtClean="0">
                <a:solidFill>
                  <a:schemeClr val="tx1"/>
                </a:solidFill>
              </a:rPr>
              <a:t>dans</a:t>
            </a:r>
            <a:r>
              <a:rPr lang="de-DE" sz="1600" b="0" dirty="0" smtClean="0">
                <a:solidFill>
                  <a:schemeClr val="tx1"/>
                </a:solidFill>
              </a:rPr>
              <a:t> les EE/ER</a:t>
            </a:r>
            <a:endParaRPr lang="fr-FR" sz="1600" b="0" dirty="0">
              <a:solidFill>
                <a:schemeClr val="tx1"/>
              </a:solidFill>
            </a:endParaRPr>
          </a:p>
        </p:txBody>
      </p:sp>
      <p:sp>
        <p:nvSpPr>
          <p:cNvPr id="49160" name="Abgerundetes Rechteck 5"/>
          <p:cNvSpPr>
            <a:spLocks noChangeArrowheads="1"/>
          </p:cNvSpPr>
          <p:nvPr/>
        </p:nvSpPr>
        <p:spPr bwMode="auto">
          <a:xfrm>
            <a:off x="6868485" y="3099334"/>
            <a:ext cx="2133847" cy="91940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(3.b) Formations initiales/continues</a:t>
            </a:r>
          </a:p>
          <a:p>
            <a:pPr algn="ctr" eaLnBrk="0" hangingPunct="0"/>
            <a:r>
              <a:rPr lang="de-DE" sz="1600" b="0" dirty="0" err="1" smtClean="0">
                <a:solidFill>
                  <a:schemeClr val="tx1"/>
                </a:solidFill>
              </a:rPr>
              <a:t>qualifiantes</a:t>
            </a:r>
            <a:endParaRPr lang="fr-FR" sz="1600" b="0" dirty="0">
              <a:solidFill>
                <a:schemeClr val="tx1"/>
              </a:solidFill>
            </a:endParaRPr>
          </a:p>
        </p:txBody>
      </p:sp>
      <p:cxnSp>
        <p:nvCxnSpPr>
          <p:cNvPr id="49189" name="Gerade Verbindung mit Pfeil 164"/>
          <p:cNvCxnSpPr>
            <a:cxnSpLocks noChangeShapeType="1"/>
            <a:stCxn id="49158" idx="3"/>
            <a:endCxn id="86" idx="1"/>
          </p:cNvCxnSpPr>
          <p:nvPr/>
        </p:nvCxnSpPr>
        <p:spPr bwMode="auto">
          <a:xfrm flipV="1">
            <a:off x="2954458" y="1779586"/>
            <a:ext cx="2349219" cy="121275"/>
          </a:xfrm>
          <a:prstGeom prst="straightConnector1">
            <a:avLst/>
          </a:prstGeom>
          <a:noFill/>
          <a:ln w="25400" algn="ctr">
            <a:solidFill>
              <a:srgbClr val="C00000"/>
            </a:solidFill>
            <a:round/>
            <a:headEnd/>
            <a:tailEnd type="triangle" w="med" len="med"/>
          </a:ln>
        </p:spPr>
      </p:cxnSp>
      <p:cxnSp>
        <p:nvCxnSpPr>
          <p:cNvPr id="78" name="Gerade Verbindung mit Pfeil 13"/>
          <p:cNvCxnSpPr>
            <a:cxnSpLocks noChangeShapeType="1"/>
            <a:stCxn id="49159" idx="0"/>
            <a:endCxn id="49176" idx="2"/>
          </p:cNvCxnSpPr>
          <p:nvPr/>
        </p:nvCxnSpPr>
        <p:spPr bwMode="auto">
          <a:xfrm flipH="1" flipV="1">
            <a:off x="8033866" y="1705717"/>
            <a:ext cx="24695" cy="214758"/>
          </a:xfrm>
          <a:prstGeom prst="straightConnector1">
            <a:avLst/>
          </a:prstGeom>
          <a:noFill/>
          <a:ln w="25400" algn="ctr">
            <a:solidFill>
              <a:srgbClr val="C00000"/>
            </a:solidFill>
            <a:round/>
            <a:headEnd/>
            <a:tailEnd type="triangle" w="med" len="med"/>
          </a:ln>
        </p:spPr>
      </p:cxnSp>
      <p:sp>
        <p:nvSpPr>
          <p:cNvPr id="173" name="Abgerundetes Rechteck 5"/>
          <p:cNvSpPr>
            <a:spLocks noChangeArrowheads="1"/>
          </p:cNvSpPr>
          <p:nvPr/>
        </p:nvSpPr>
        <p:spPr bwMode="auto">
          <a:xfrm>
            <a:off x="4964852" y="3130615"/>
            <a:ext cx="1756073" cy="91940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  (3.a) Standards de qualité</a:t>
            </a:r>
            <a:endParaRPr lang="fr-FR" sz="1600" b="0" dirty="0">
              <a:solidFill>
                <a:schemeClr val="tx1"/>
              </a:solidFill>
            </a:endParaRPr>
          </a:p>
        </p:txBody>
      </p:sp>
      <p:cxnSp>
        <p:nvCxnSpPr>
          <p:cNvPr id="174" name="Gerade Verbindung mit Pfeil 12"/>
          <p:cNvCxnSpPr>
            <a:cxnSpLocks noChangeShapeType="1"/>
            <a:stCxn id="173" idx="0"/>
            <a:endCxn id="86" idx="2"/>
          </p:cNvCxnSpPr>
          <p:nvPr/>
        </p:nvCxnSpPr>
        <p:spPr bwMode="auto">
          <a:xfrm flipV="1">
            <a:off x="5842889" y="2103079"/>
            <a:ext cx="198976" cy="1027536"/>
          </a:xfrm>
          <a:prstGeom prst="straightConnector1">
            <a:avLst/>
          </a:prstGeom>
          <a:noFill/>
          <a:ln w="25400" algn="ctr">
            <a:solidFill>
              <a:srgbClr val="C00000"/>
            </a:solidFill>
            <a:round/>
            <a:headEnd/>
            <a:tailEnd type="triangle" w="med" len="med"/>
          </a:ln>
        </p:spPr>
      </p:cxnSp>
      <p:sp>
        <p:nvSpPr>
          <p:cNvPr id="185" name="Rechteck 184"/>
          <p:cNvSpPr/>
          <p:nvPr/>
        </p:nvSpPr>
        <p:spPr>
          <a:xfrm>
            <a:off x="67703" y="2324"/>
            <a:ext cx="5610062" cy="461665"/>
          </a:xfrm>
          <a:prstGeom prst="rect">
            <a:avLst/>
          </a:prstGeom>
          <a:solidFill>
            <a:schemeClr val="bg1"/>
          </a:solidFill>
        </p:spPr>
        <p:txBody>
          <a:bodyPr wrap="none">
            <a:spAutoFit/>
          </a:bodyPr>
          <a:lstStyle/>
          <a:p>
            <a:r>
              <a:rPr lang="fr-FR" sz="2400" dirty="0" smtClean="0">
                <a:solidFill>
                  <a:srgbClr val="C00000"/>
                </a:solidFill>
              </a:rPr>
              <a:t>RE-ACTIVATE – Modèle de résultats </a:t>
            </a:r>
            <a:endParaRPr lang="fr-FR" dirty="0"/>
          </a:p>
        </p:txBody>
      </p:sp>
      <p:sp>
        <p:nvSpPr>
          <p:cNvPr id="224" name="Abgerundetes Rechteck 8"/>
          <p:cNvSpPr>
            <a:spLocks noChangeArrowheads="1"/>
          </p:cNvSpPr>
          <p:nvPr/>
        </p:nvSpPr>
        <p:spPr bwMode="auto">
          <a:xfrm>
            <a:off x="3459892" y="5308879"/>
            <a:ext cx="281620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(4) </a:t>
            </a:r>
            <a:r>
              <a:rPr lang="fr-FR" sz="1600" b="0" dirty="0">
                <a:solidFill>
                  <a:schemeClr val="tx1"/>
                </a:solidFill>
              </a:rPr>
              <a:t>E</a:t>
            </a:r>
            <a:r>
              <a:rPr lang="fr-FR" sz="1600" b="0" dirty="0" smtClean="0">
                <a:solidFill>
                  <a:schemeClr val="tx1"/>
                </a:solidFill>
              </a:rPr>
              <a:t>change (</a:t>
            </a:r>
            <a:r>
              <a:rPr lang="fr-FR" sz="1600" b="0" dirty="0" err="1" smtClean="0">
                <a:solidFill>
                  <a:schemeClr val="tx1"/>
                </a:solidFill>
              </a:rPr>
              <a:t>MENA+All</a:t>
            </a:r>
            <a:r>
              <a:rPr lang="fr-FR" sz="1600" b="0" dirty="0" smtClean="0">
                <a:solidFill>
                  <a:schemeClr val="tx1"/>
                </a:solidFill>
              </a:rPr>
              <a:t>)</a:t>
            </a:r>
            <a:endParaRPr lang="fr-FR" sz="1600" b="0" dirty="0">
              <a:solidFill>
                <a:schemeClr val="tx1"/>
              </a:solidFill>
            </a:endParaRPr>
          </a:p>
        </p:txBody>
      </p:sp>
      <p:cxnSp>
        <p:nvCxnSpPr>
          <p:cNvPr id="228" name="Gerade Verbindung mit Pfeil 13"/>
          <p:cNvCxnSpPr>
            <a:cxnSpLocks noChangeShapeType="1"/>
            <a:stCxn id="49173" idx="0"/>
            <a:endCxn id="49158" idx="2"/>
          </p:cNvCxnSpPr>
          <p:nvPr/>
        </p:nvCxnSpPr>
        <p:spPr bwMode="auto">
          <a:xfrm flipH="1" flipV="1">
            <a:off x="2027103" y="2088146"/>
            <a:ext cx="448301" cy="792988"/>
          </a:xfrm>
          <a:prstGeom prst="straightConnector1">
            <a:avLst/>
          </a:prstGeom>
          <a:noFill/>
          <a:ln w="25400" algn="ctr">
            <a:solidFill>
              <a:srgbClr val="C00000"/>
            </a:solidFill>
            <a:round/>
            <a:headEnd/>
            <a:tailEnd type="triangle" w="med" len="med"/>
          </a:ln>
        </p:spPr>
      </p:cxnSp>
      <p:cxnSp>
        <p:nvCxnSpPr>
          <p:cNvPr id="231" name="Gerade Verbindung mit Pfeil 13"/>
          <p:cNvCxnSpPr>
            <a:cxnSpLocks noChangeShapeType="1"/>
            <a:stCxn id="278" idx="0"/>
            <a:endCxn id="49173" idx="2"/>
          </p:cNvCxnSpPr>
          <p:nvPr/>
        </p:nvCxnSpPr>
        <p:spPr bwMode="auto">
          <a:xfrm flipH="1" flipV="1">
            <a:off x="2475404" y="3528120"/>
            <a:ext cx="1166103" cy="1171150"/>
          </a:xfrm>
          <a:prstGeom prst="straightConnector1">
            <a:avLst/>
          </a:prstGeom>
          <a:noFill/>
          <a:ln w="25400" algn="ctr">
            <a:solidFill>
              <a:srgbClr val="C00000"/>
            </a:solidFill>
            <a:round/>
            <a:headEnd/>
            <a:tailEnd type="triangle" w="med" len="med"/>
          </a:ln>
        </p:spPr>
      </p:cxnSp>
      <p:sp>
        <p:nvSpPr>
          <p:cNvPr id="278" name="Abgerundetes Rechteck 8"/>
          <p:cNvSpPr>
            <a:spLocks noChangeArrowheads="1"/>
          </p:cNvSpPr>
          <p:nvPr/>
        </p:nvSpPr>
        <p:spPr bwMode="auto">
          <a:xfrm>
            <a:off x="1597201" y="4699270"/>
            <a:ext cx="408861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(1</a:t>
            </a:r>
            <a:r>
              <a:rPr lang="fr-FR" sz="1600" b="0" dirty="0">
                <a:solidFill>
                  <a:schemeClr val="tx1"/>
                </a:solidFill>
              </a:rPr>
              <a:t>) </a:t>
            </a:r>
            <a:r>
              <a:rPr lang="fr-FR" sz="1600" b="0" dirty="0" smtClean="0">
                <a:solidFill>
                  <a:schemeClr val="tx1"/>
                </a:solidFill>
              </a:rPr>
              <a:t>Méthodes d'évaluation des décideurs </a:t>
            </a:r>
            <a:endParaRPr lang="fr-FR" sz="1600" b="0" dirty="0">
              <a:solidFill>
                <a:schemeClr val="tx1"/>
              </a:solidFill>
            </a:endParaRPr>
          </a:p>
        </p:txBody>
      </p:sp>
      <p:cxnSp>
        <p:nvCxnSpPr>
          <p:cNvPr id="280" name="Gerade Verbindung mit Pfeil 13"/>
          <p:cNvCxnSpPr>
            <a:cxnSpLocks noChangeShapeType="1"/>
            <a:stCxn id="278" idx="3"/>
            <a:endCxn id="173" idx="2"/>
          </p:cNvCxnSpPr>
          <p:nvPr/>
        </p:nvCxnSpPr>
        <p:spPr bwMode="auto">
          <a:xfrm flipV="1">
            <a:off x="5685812" y="4050016"/>
            <a:ext cx="157077" cy="836540"/>
          </a:xfrm>
          <a:prstGeom prst="straightConnector1">
            <a:avLst/>
          </a:prstGeom>
          <a:noFill/>
          <a:ln w="25400" algn="ctr">
            <a:solidFill>
              <a:srgbClr val="C00000"/>
            </a:solidFill>
            <a:round/>
            <a:headEnd/>
            <a:tailEnd type="triangle" w="med" len="med"/>
          </a:ln>
        </p:spPr>
      </p:cxnSp>
      <p:cxnSp>
        <p:nvCxnSpPr>
          <p:cNvPr id="283" name="Gerade Verbindung mit Pfeil 13"/>
          <p:cNvCxnSpPr>
            <a:cxnSpLocks noChangeShapeType="1"/>
            <a:stCxn id="278" idx="3"/>
            <a:endCxn id="49160" idx="1"/>
          </p:cNvCxnSpPr>
          <p:nvPr/>
        </p:nvCxnSpPr>
        <p:spPr bwMode="auto">
          <a:xfrm flipV="1">
            <a:off x="5685812" y="3559035"/>
            <a:ext cx="1182673" cy="1327521"/>
          </a:xfrm>
          <a:prstGeom prst="straightConnector1">
            <a:avLst/>
          </a:prstGeom>
          <a:noFill/>
          <a:ln w="25400" algn="ctr">
            <a:solidFill>
              <a:srgbClr val="C00000"/>
            </a:solidFill>
            <a:round/>
            <a:headEnd/>
            <a:tailEnd type="triangle" w="med" len="med"/>
          </a:ln>
        </p:spPr>
      </p:cxnSp>
      <p:cxnSp>
        <p:nvCxnSpPr>
          <p:cNvPr id="286" name="Gerade Verbindung mit Pfeil 13"/>
          <p:cNvCxnSpPr>
            <a:cxnSpLocks noChangeShapeType="1"/>
            <a:stCxn id="224" idx="0"/>
            <a:endCxn id="278" idx="2"/>
          </p:cNvCxnSpPr>
          <p:nvPr/>
        </p:nvCxnSpPr>
        <p:spPr bwMode="auto">
          <a:xfrm flipH="1" flipV="1">
            <a:off x="3641507" y="5073841"/>
            <a:ext cx="1226488" cy="235038"/>
          </a:xfrm>
          <a:prstGeom prst="straightConnector1">
            <a:avLst/>
          </a:prstGeom>
          <a:noFill/>
          <a:ln w="25400" algn="ctr">
            <a:solidFill>
              <a:srgbClr val="C00000"/>
            </a:solidFill>
            <a:round/>
            <a:headEnd/>
            <a:tailEnd type="triangle" w="med" len="med"/>
          </a:ln>
        </p:spPr>
      </p:cxnSp>
      <p:grpSp>
        <p:nvGrpSpPr>
          <p:cNvPr id="4" name="Gruppieren 3"/>
          <p:cNvGrpSpPr/>
          <p:nvPr/>
        </p:nvGrpSpPr>
        <p:grpSpPr>
          <a:xfrm>
            <a:off x="300238" y="4638916"/>
            <a:ext cx="2144090" cy="1203131"/>
            <a:chOff x="1053343" y="4870849"/>
            <a:chExt cx="2144090" cy="1203131"/>
          </a:xfrm>
        </p:grpSpPr>
        <p:sp>
          <p:nvSpPr>
            <p:cNvPr id="226" name="Freeform 244"/>
            <p:cNvSpPr>
              <a:spLocks/>
            </p:cNvSpPr>
            <p:nvPr/>
          </p:nvSpPr>
          <p:spPr bwMode="auto">
            <a:xfrm rot="1494472">
              <a:off x="1256929" y="487084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0" name="Rectangle 247"/>
            <p:cNvSpPr>
              <a:spLocks noChangeArrowheads="1"/>
            </p:cNvSpPr>
            <p:nvPr/>
          </p:nvSpPr>
          <p:spPr bwMode="auto">
            <a:xfrm rot="1505983">
              <a:off x="1053343" y="5366094"/>
              <a:ext cx="1881994" cy="707886"/>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err="1" smtClean="0">
                  <a:solidFill>
                    <a:schemeClr val="bg1"/>
                  </a:solidFill>
                </a:rPr>
                <a:t>Toolbox</a:t>
              </a:r>
              <a:r>
                <a:rPr lang="fr-FR" sz="1000" dirty="0" smtClean="0">
                  <a:solidFill>
                    <a:schemeClr val="bg1"/>
                  </a:solidFill>
                </a:rPr>
                <a:t> SE4JOBS </a:t>
              </a:r>
            </a:p>
            <a:p>
              <a:pPr algn="ctr" eaLnBrk="0" hangingPunct="0">
                <a:defRPr/>
              </a:pPr>
              <a:r>
                <a:rPr lang="fr-FR" sz="1000" dirty="0" smtClean="0">
                  <a:solidFill>
                    <a:schemeClr val="bg1"/>
                  </a:solidFill>
                </a:rPr>
                <a:t>-&gt; -</a:t>
              </a:r>
              <a:r>
                <a:rPr lang="fr-FR" sz="1000" dirty="0" err="1" smtClean="0">
                  <a:solidFill>
                    <a:schemeClr val="bg1"/>
                  </a:solidFill>
                </a:rPr>
                <a:t>Stakeholder</a:t>
              </a:r>
              <a:r>
                <a:rPr lang="fr-FR" sz="1000" dirty="0" smtClean="0">
                  <a:solidFill>
                    <a:schemeClr val="bg1"/>
                  </a:solidFill>
                </a:rPr>
                <a:t>-Dialogue</a:t>
              </a:r>
            </a:p>
            <a:p>
              <a:pPr marL="171450" indent="-171450" algn="ctr" eaLnBrk="0" hangingPunct="0">
                <a:buFontTx/>
                <a:buChar char="-"/>
                <a:defRPr/>
              </a:pPr>
              <a:r>
                <a:rPr lang="fr-FR" sz="1000" dirty="0" smtClean="0">
                  <a:solidFill>
                    <a:schemeClr val="bg1"/>
                  </a:solidFill>
                </a:rPr>
                <a:t>Analyses de potentiel </a:t>
              </a:r>
            </a:p>
            <a:p>
              <a:pPr algn="ctr" eaLnBrk="0" hangingPunct="0">
                <a:defRPr/>
              </a:pPr>
              <a:r>
                <a:rPr lang="fr-FR" sz="1000" dirty="0" smtClean="0">
                  <a:solidFill>
                    <a:schemeClr val="bg1"/>
                  </a:solidFill>
                </a:rPr>
                <a:t>-&gt; Mécanisme </a:t>
              </a:r>
              <a:r>
                <a:rPr lang="fr-FR" sz="1000" dirty="0">
                  <a:solidFill>
                    <a:schemeClr val="bg1"/>
                  </a:solidFill>
                </a:rPr>
                <a:t>(</a:t>
              </a:r>
              <a:r>
                <a:rPr lang="fr-FR" sz="1000" dirty="0" smtClean="0">
                  <a:solidFill>
                    <a:schemeClr val="bg1"/>
                  </a:solidFill>
                </a:rPr>
                <a:t>données)</a:t>
              </a:r>
            </a:p>
          </p:txBody>
        </p:sp>
      </p:grpSp>
      <p:sp>
        <p:nvSpPr>
          <p:cNvPr id="43" name="Freeform 244"/>
          <p:cNvSpPr>
            <a:spLocks/>
          </p:cNvSpPr>
          <p:nvPr/>
        </p:nvSpPr>
        <p:spPr bwMode="auto">
          <a:xfrm rot="1494472">
            <a:off x="583604" y="3139961"/>
            <a:ext cx="2075885"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4" name="Rectangle 247"/>
          <p:cNvSpPr>
            <a:spLocks noChangeArrowheads="1"/>
          </p:cNvSpPr>
          <p:nvPr/>
        </p:nvSpPr>
        <p:spPr bwMode="auto">
          <a:xfrm rot="1505983">
            <a:off x="357661" y="3645195"/>
            <a:ext cx="2053926" cy="553998"/>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Analyses -&gt; HCD</a:t>
            </a:r>
          </a:p>
          <a:p>
            <a:pPr algn="ctr" eaLnBrk="0" hangingPunct="0">
              <a:defRPr/>
            </a:pPr>
            <a:r>
              <a:rPr lang="de-DE" sz="1000" dirty="0" smtClean="0">
                <a:solidFill>
                  <a:schemeClr val="bg1"/>
                </a:solidFill>
              </a:rPr>
              <a:t>- Clusters </a:t>
            </a:r>
            <a:r>
              <a:rPr lang="de-DE" sz="1000" dirty="0" err="1" smtClean="0">
                <a:solidFill>
                  <a:schemeClr val="bg1"/>
                </a:solidFill>
              </a:rPr>
              <a:t>locaux</a:t>
            </a:r>
            <a:r>
              <a:rPr lang="de-DE" sz="1000" dirty="0" smtClean="0">
                <a:solidFill>
                  <a:schemeClr val="bg1"/>
                </a:solidFill>
              </a:rPr>
              <a:t> et </a:t>
            </a:r>
            <a:r>
              <a:rPr lang="de-DE" sz="1000" dirty="0" err="1" smtClean="0">
                <a:solidFill>
                  <a:schemeClr val="bg1"/>
                </a:solidFill>
              </a:rPr>
              <a:t>internat</a:t>
            </a:r>
            <a:r>
              <a:rPr lang="de-DE" sz="1000" dirty="0" smtClean="0">
                <a:solidFill>
                  <a:schemeClr val="bg1"/>
                </a:solidFill>
              </a:rPr>
              <a:t>.</a:t>
            </a:r>
            <a:endParaRPr lang="fr-FR" sz="1000" dirty="0" smtClean="0">
              <a:solidFill>
                <a:schemeClr val="bg1"/>
              </a:solidFill>
            </a:endParaRPr>
          </a:p>
          <a:p>
            <a:pPr algn="ctr" eaLnBrk="0" hangingPunct="0">
              <a:defRPr/>
            </a:pPr>
            <a:r>
              <a:rPr lang="fr-FR" sz="1000" dirty="0" smtClean="0">
                <a:solidFill>
                  <a:schemeClr val="bg1"/>
                </a:solidFill>
              </a:rPr>
              <a:t>-  Mesures de sensibilisation</a:t>
            </a:r>
            <a:endParaRPr lang="fr-FR" sz="1000" dirty="0">
              <a:solidFill>
                <a:schemeClr val="bg1"/>
              </a:solidFill>
            </a:endParaRPr>
          </a:p>
        </p:txBody>
      </p:sp>
      <p:sp>
        <p:nvSpPr>
          <p:cNvPr id="48" name="Freeform 244"/>
          <p:cNvSpPr>
            <a:spLocks/>
          </p:cNvSpPr>
          <p:nvPr/>
        </p:nvSpPr>
        <p:spPr bwMode="auto">
          <a:xfrm rot="1317332">
            <a:off x="6199284" y="4027304"/>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9" name="Rectangle 247"/>
          <p:cNvSpPr>
            <a:spLocks noChangeArrowheads="1"/>
          </p:cNvSpPr>
          <p:nvPr/>
        </p:nvSpPr>
        <p:spPr bwMode="auto">
          <a:xfrm rot="1328843">
            <a:off x="5989410" y="4532613"/>
            <a:ext cx="1881994" cy="707886"/>
          </a:xfrm>
          <a:prstGeom prst="rect">
            <a:avLst/>
          </a:prstGeom>
          <a:solidFill>
            <a:srgbClr val="E6A38E"/>
          </a:solidFill>
          <a:ln w="9525">
            <a:noFill/>
            <a:miter lim="800000"/>
            <a:headEnd/>
            <a:tailEnd/>
          </a:ln>
        </p:spPr>
        <p:txBody>
          <a:bodyPr wrap="square">
            <a:spAutoFit/>
          </a:bodyPr>
          <a:lstStyle/>
          <a:p>
            <a:pPr algn="ctr" eaLnBrk="0" hangingPunct="0">
              <a:defRPr/>
            </a:pPr>
            <a:r>
              <a:rPr lang="fr-FR" sz="1000" dirty="0" smtClean="0">
                <a:solidFill>
                  <a:schemeClr val="bg1"/>
                </a:solidFill>
              </a:rPr>
              <a:t>HCD </a:t>
            </a:r>
            <a:endParaRPr lang="fr-FR" sz="1000" dirty="0">
              <a:solidFill>
                <a:schemeClr val="bg1"/>
              </a:solidFill>
            </a:endParaRPr>
          </a:p>
          <a:p>
            <a:pPr algn="ctr" eaLnBrk="0" hangingPunct="0">
              <a:defRPr/>
            </a:pPr>
            <a:r>
              <a:rPr lang="de-DE" sz="1000" dirty="0" smtClean="0">
                <a:solidFill>
                  <a:schemeClr val="bg1"/>
                </a:solidFill>
              </a:rPr>
              <a:t>- </a:t>
            </a:r>
            <a:r>
              <a:rPr lang="de-DE" sz="1000" dirty="0" err="1" smtClean="0">
                <a:solidFill>
                  <a:schemeClr val="bg1"/>
                </a:solidFill>
              </a:rPr>
              <a:t>Soutien</a:t>
            </a:r>
            <a:r>
              <a:rPr lang="de-DE" sz="1000" dirty="0" smtClean="0">
                <a:solidFill>
                  <a:schemeClr val="bg1"/>
                </a:solidFill>
              </a:rPr>
              <a:t> </a:t>
            </a:r>
            <a:r>
              <a:rPr lang="de-DE" sz="1000" dirty="0" err="1" smtClean="0">
                <a:solidFill>
                  <a:schemeClr val="bg1"/>
                </a:solidFill>
              </a:rPr>
              <a:t>curricula</a:t>
            </a:r>
            <a:r>
              <a:rPr lang="de-DE" sz="1000" dirty="0" smtClean="0">
                <a:solidFill>
                  <a:schemeClr val="bg1"/>
                </a:solidFill>
              </a:rPr>
              <a:t> et  </a:t>
            </a:r>
            <a:r>
              <a:rPr lang="de-DE" sz="1000" dirty="0" err="1" smtClean="0">
                <a:solidFill>
                  <a:schemeClr val="bg1"/>
                </a:solidFill>
              </a:rPr>
              <a:t>matériel</a:t>
            </a:r>
            <a:r>
              <a:rPr lang="de-DE" sz="1000" dirty="0" smtClean="0">
                <a:solidFill>
                  <a:schemeClr val="bg1"/>
                </a:solidFill>
              </a:rPr>
              <a:t> de </a:t>
            </a:r>
            <a:r>
              <a:rPr lang="de-DE" sz="1000" dirty="0" err="1" smtClean="0">
                <a:solidFill>
                  <a:schemeClr val="bg1"/>
                </a:solidFill>
              </a:rPr>
              <a:t>formation</a:t>
            </a:r>
            <a:endParaRPr lang="de-DE" sz="1000" dirty="0" smtClean="0">
              <a:solidFill>
                <a:schemeClr val="bg1"/>
              </a:solidFill>
            </a:endParaRPr>
          </a:p>
          <a:p>
            <a:pPr algn="ctr" eaLnBrk="0" hangingPunct="0">
              <a:defRPr/>
            </a:pPr>
            <a:r>
              <a:rPr lang="de-DE" sz="1000" dirty="0" smtClean="0">
                <a:solidFill>
                  <a:schemeClr val="bg1"/>
                </a:solidFill>
              </a:rPr>
              <a:t>- </a:t>
            </a:r>
            <a:r>
              <a:rPr lang="de-DE" sz="1000" dirty="0" err="1" smtClean="0">
                <a:solidFill>
                  <a:schemeClr val="bg1"/>
                </a:solidFill>
              </a:rPr>
              <a:t>Installations</a:t>
            </a:r>
            <a:r>
              <a:rPr lang="de-DE" sz="1000" dirty="0" smtClean="0">
                <a:solidFill>
                  <a:schemeClr val="bg1"/>
                </a:solidFill>
              </a:rPr>
              <a:t> </a:t>
            </a:r>
            <a:r>
              <a:rPr lang="de-DE" sz="1000" dirty="0" err="1" smtClean="0">
                <a:solidFill>
                  <a:schemeClr val="bg1"/>
                </a:solidFill>
              </a:rPr>
              <a:t>pilotes</a:t>
            </a:r>
            <a:endParaRPr lang="fr-FR" sz="1000" dirty="0" smtClean="0">
              <a:solidFill>
                <a:schemeClr val="bg1"/>
              </a:solidFill>
            </a:endParaRPr>
          </a:p>
        </p:txBody>
      </p:sp>
      <p:sp>
        <p:nvSpPr>
          <p:cNvPr id="50" name="Freeform 244"/>
          <p:cNvSpPr>
            <a:spLocks/>
          </p:cNvSpPr>
          <p:nvPr/>
        </p:nvSpPr>
        <p:spPr bwMode="auto">
          <a:xfrm rot="1317332">
            <a:off x="4190917" y="3190803"/>
            <a:ext cx="1473251"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51" name="Rectangle 247"/>
          <p:cNvSpPr>
            <a:spLocks noChangeArrowheads="1"/>
          </p:cNvSpPr>
          <p:nvPr/>
        </p:nvSpPr>
        <p:spPr bwMode="auto">
          <a:xfrm rot="1328843">
            <a:off x="3948382" y="3697963"/>
            <a:ext cx="1451149" cy="707886"/>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Dev./Standards ST +PV (RENAC?)</a:t>
            </a:r>
          </a:p>
          <a:p>
            <a:pPr marL="171450" indent="-171450" algn="ctr" eaLnBrk="0" hangingPunct="0">
              <a:buFontTx/>
              <a:buChar char="-"/>
              <a:defRPr/>
            </a:pPr>
            <a:r>
              <a:rPr lang="fr-FR" sz="1000" dirty="0" smtClean="0">
                <a:solidFill>
                  <a:schemeClr val="bg1"/>
                </a:solidFill>
              </a:rPr>
              <a:t>Stratégies</a:t>
            </a:r>
          </a:p>
          <a:p>
            <a:pPr algn="ctr" eaLnBrk="0" hangingPunct="0">
              <a:defRPr/>
            </a:pPr>
            <a:r>
              <a:rPr lang="fr-FR" sz="1000" dirty="0" smtClean="0">
                <a:solidFill>
                  <a:schemeClr val="bg1"/>
                </a:solidFill>
              </a:rPr>
              <a:t>(HCD)</a:t>
            </a:r>
            <a:endParaRPr lang="fr-FR" sz="1000" dirty="0">
              <a:solidFill>
                <a:schemeClr val="bg1"/>
              </a:solidFill>
            </a:endParaRPr>
          </a:p>
        </p:txBody>
      </p:sp>
      <p:sp>
        <p:nvSpPr>
          <p:cNvPr id="62" name="Freeform 244"/>
          <p:cNvSpPr>
            <a:spLocks/>
          </p:cNvSpPr>
          <p:nvPr/>
        </p:nvSpPr>
        <p:spPr bwMode="auto">
          <a:xfrm rot="1317332">
            <a:off x="2465314" y="5349113"/>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63" name="Rectangle 247"/>
          <p:cNvSpPr>
            <a:spLocks noChangeArrowheads="1"/>
          </p:cNvSpPr>
          <p:nvPr/>
        </p:nvSpPr>
        <p:spPr bwMode="auto">
          <a:xfrm rot="1328843">
            <a:off x="2252717" y="5853388"/>
            <a:ext cx="2003557" cy="553998"/>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Ateliers régionaux</a:t>
            </a:r>
          </a:p>
          <a:p>
            <a:pPr marL="171450" indent="-171450" algn="ctr" eaLnBrk="0" hangingPunct="0">
              <a:buFontTx/>
              <a:buChar char="-"/>
              <a:defRPr/>
            </a:pPr>
            <a:r>
              <a:rPr lang="de-DE" sz="1000" dirty="0" err="1" smtClean="0">
                <a:solidFill>
                  <a:schemeClr val="bg1"/>
                </a:solidFill>
              </a:rPr>
              <a:t>Création</a:t>
            </a:r>
            <a:r>
              <a:rPr lang="de-DE" sz="1000" dirty="0" smtClean="0">
                <a:solidFill>
                  <a:schemeClr val="bg1"/>
                </a:solidFill>
              </a:rPr>
              <a:t> de  Clusters</a:t>
            </a:r>
            <a:endParaRPr lang="fr-FR" sz="1000" dirty="0" smtClean="0">
              <a:solidFill>
                <a:schemeClr val="bg1"/>
              </a:solidFill>
            </a:endParaRPr>
          </a:p>
          <a:p>
            <a:pPr marL="171450" indent="-171450" algn="ctr" eaLnBrk="0" hangingPunct="0">
              <a:buFontTx/>
              <a:buChar char="-"/>
              <a:defRPr/>
            </a:pPr>
            <a:r>
              <a:rPr lang="fr-FR" sz="1000" dirty="0" err="1" smtClean="0">
                <a:solidFill>
                  <a:schemeClr val="bg1"/>
                </a:solidFill>
              </a:rPr>
              <a:t>Publ</a:t>
            </a:r>
            <a:r>
              <a:rPr lang="fr-FR" sz="1000" dirty="0" smtClean="0">
                <a:solidFill>
                  <a:schemeClr val="bg1"/>
                </a:solidFill>
              </a:rPr>
              <a:t>. Bonnes Pratiques</a:t>
            </a:r>
            <a:endParaRPr lang="fr-FR" sz="1000" dirty="0">
              <a:solidFill>
                <a:schemeClr val="bg1"/>
              </a:solidFill>
            </a:endParaRPr>
          </a:p>
        </p:txBody>
      </p:sp>
      <p:sp>
        <p:nvSpPr>
          <p:cNvPr id="24" name="Rechteck 23"/>
          <p:cNvSpPr/>
          <p:nvPr/>
        </p:nvSpPr>
        <p:spPr>
          <a:xfrm>
            <a:off x="2927012" y="2095319"/>
            <a:ext cx="3202913" cy="830997"/>
          </a:xfrm>
          <a:prstGeom prst="rect">
            <a:avLst/>
          </a:prstGeom>
        </p:spPr>
        <p:txBody>
          <a:bodyPr wrap="square">
            <a:spAutoFit/>
          </a:bodyPr>
          <a:lstStyle/>
          <a:p>
            <a:pPr algn="ctr" eaLnBrk="0" hangingPunct="0">
              <a:defRPr/>
            </a:pPr>
            <a:r>
              <a:rPr lang="fr-FR" sz="1600" dirty="0" smtClean="0">
                <a:solidFill>
                  <a:srgbClr val="C00000"/>
                </a:solidFill>
              </a:rPr>
              <a:t>Conditions </a:t>
            </a:r>
            <a:r>
              <a:rPr lang="fr-FR" sz="1600" dirty="0">
                <a:solidFill>
                  <a:srgbClr val="C00000"/>
                </a:solidFill>
              </a:rPr>
              <a:t>de développement des </a:t>
            </a:r>
            <a:r>
              <a:rPr lang="fr-FR" sz="1600" dirty="0" smtClean="0">
                <a:solidFill>
                  <a:srgbClr val="C00000"/>
                </a:solidFill>
              </a:rPr>
              <a:t>technologies </a:t>
            </a:r>
            <a:r>
              <a:rPr lang="fr-FR" sz="1600" dirty="0">
                <a:solidFill>
                  <a:srgbClr val="C00000"/>
                </a:solidFill>
              </a:rPr>
              <a:t>ER &amp; EE</a:t>
            </a:r>
            <a:r>
              <a:rPr lang="fr-FR" sz="1600" dirty="0" smtClean="0">
                <a:solidFill>
                  <a:srgbClr val="C00000"/>
                </a:solidFill>
              </a:rPr>
              <a:t> pourvoyeuses d’emplois </a:t>
            </a:r>
            <a:endParaRPr lang="fr-FR" sz="1600" dirty="0">
              <a:solidFill>
                <a:srgbClr val="C00000"/>
              </a:solidFill>
            </a:endParaRPr>
          </a:p>
        </p:txBody>
      </p:sp>
      <p:sp>
        <p:nvSpPr>
          <p:cNvPr id="86" name="Abgerundetes Rechteck 3"/>
          <p:cNvSpPr>
            <a:spLocks noChangeArrowheads="1"/>
          </p:cNvSpPr>
          <p:nvPr/>
        </p:nvSpPr>
        <p:spPr bwMode="auto">
          <a:xfrm>
            <a:off x="5303677" y="1456093"/>
            <a:ext cx="1476375" cy="646986"/>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fr-FR" sz="1600" b="0" dirty="0" smtClean="0">
                <a:solidFill>
                  <a:schemeClr val="tx1"/>
                </a:solidFill>
              </a:rPr>
              <a:t>Produits </a:t>
            </a:r>
            <a:r>
              <a:rPr lang="fr-FR" sz="1600" b="0" dirty="0">
                <a:solidFill>
                  <a:schemeClr val="tx1"/>
                </a:solidFill>
              </a:rPr>
              <a:t>de </a:t>
            </a:r>
            <a:r>
              <a:rPr lang="fr-FR" sz="1600" b="0" dirty="0" smtClean="0">
                <a:solidFill>
                  <a:schemeClr val="tx1"/>
                </a:solidFill>
              </a:rPr>
              <a:t>qualité</a:t>
            </a:r>
            <a:endParaRPr lang="fr-FR" sz="1600" b="0" dirty="0">
              <a:solidFill>
                <a:schemeClr val="tx1"/>
              </a:solidFill>
            </a:endParaRPr>
          </a:p>
        </p:txBody>
      </p:sp>
      <p:cxnSp>
        <p:nvCxnSpPr>
          <p:cNvPr id="89" name="Gerade Verbindung mit Pfeil 164"/>
          <p:cNvCxnSpPr>
            <a:cxnSpLocks noChangeShapeType="1"/>
            <a:stCxn id="86" idx="3"/>
            <a:endCxn id="49176" idx="1"/>
          </p:cNvCxnSpPr>
          <p:nvPr/>
        </p:nvCxnSpPr>
        <p:spPr bwMode="auto">
          <a:xfrm flipV="1">
            <a:off x="6780052" y="1382224"/>
            <a:ext cx="176867" cy="397362"/>
          </a:xfrm>
          <a:prstGeom prst="straightConnector1">
            <a:avLst/>
          </a:prstGeom>
          <a:noFill/>
          <a:ln w="25400" algn="ctr">
            <a:solidFill>
              <a:srgbClr val="C00000"/>
            </a:solidFill>
            <a:round/>
            <a:headEnd/>
            <a:tailEnd type="triangle" w="med" len="med"/>
          </a:ln>
        </p:spPr>
      </p:cxnSp>
      <p:cxnSp>
        <p:nvCxnSpPr>
          <p:cNvPr id="111" name="Gerade Verbindung mit Pfeil 12"/>
          <p:cNvCxnSpPr>
            <a:cxnSpLocks noChangeShapeType="1"/>
            <a:stCxn id="86" idx="0"/>
            <a:endCxn id="112" idx="2"/>
          </p:cNvCxnSpPr>
          <p:nvPr/>
        </p:nvCxnSpPr>
        <p:spPr bwMode="auto">
          <a:xfrm flipH="1" flipV="1">
            <a:off x="5335502" y="838560"/>
            <a:ext cx="706363" cy="617533"/>
          </a:xfrm>
          <a:prstGeom prst="straightConnector1">
            <a:avLst/>
          </a:prstGeom>
          <a:noFill/>
          <a:ln w="25400" algn="ctr">
            <a:solidFill>
              <a:srgbClr val="C00000"/>
            </a:solidFill>
            <a:round/>
            <a:headEnd/>
            <a:tailEnd type="triangle" w="med" len="med"/>
          </a:ln>
        </p:spPr>
      </p:cxnSp>
      <p:sp>
        <p:nvSpPr>
          <p:cNvPr id="112" name="Abgerundetes Rechteck 3"/>
          <p:cNvSpPr>
            <a:spLocks noChangeArrowheads="1"/>
          </p:cNvSpPr>
          <p:nvPr/>
        </p:nvSpPr>
        <p:spPr bwMode="auto">
          <a:xfrm>
            <a:off x="4014753" y="463989"/>
            <a:ext cx="2641497"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Réductions des émissions </a:t>
            </a:r>
            <a:endParaRPr lang="fr-FR" sz="1600" b="0" dirty="0">
              <a:solidFill>
                <a:schemeClr val="tx1"/>
              </a:solidFill>
            </a:endParaRPr>
          </a:p>
        </p:txBody>
      </p:sp>
      <p:cxnSp>
        <p:nvCxnSpPr>
          <p:cNvPr id="150" name="Gerade Verbindung mit Pfeil 12"/>
          <p:cNvCxnSpPr>
            <a:cxnSpLocks noChangeShapeType="1"/>
            <a:stCxn id="86" idx="0"/>
            <a:endCxn id="151" idx="3"/>
          </p:cNvCxnSpPr>
          <p:nvPr/>
        </p:nvCxnSpPr>
        <p:spPr bwMode="auto">
          <a:xfrm flipH="1" flipV="1">
            <a:off x="4882808" y="1251575"/>
            <a:ext cx="1159057" cy="204518"/>
          </a:xfrm>
          <a:prstGeom prst="straightConnector1">
            <a:avLst/>
          </a:prstGeom>
          <a:noFill/>
          <a:ln w="25400" algn="ctr">
            <a:solidFill>
              <a:srgbClr val="C00000"/>
            </a:solidFill>
            <a:round/>
            <a:headEnd/>
            <a:tailEnd type="triangle" w="med" len="med"/>
          </a:ln>
        </p:spPr>
      </p:cxnSp>
      <p:sp>
        <p:nvSpPr>
          <p:cNvPr id="151" name="Abgerundetes Rechteck 3"/>
          <p:cNvSpPr>
            <a:spLocks noChangeArrowheads="1"/>
          </p:cNvSpPr>
          <p:nvPr/>
        </p:nvSpPr>
        <p:spPr bwMode="auto">
          <a:xfrm>
            <a:off x="2677167" y="1064289"/>
            <a:ext cx="2205641"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Réduction des coûts</a:t>
            </a:r>
            <a:endParaRPr lang="fr-FR" sz="1600" b="0" dirty="0">
              <a:solidFill>
                <a:schemeClr val="tx1"/>
              </a:solidFill>
            </a:endParaRPr>
          </a:p>
        </p:txBody>
      </p:sp>
      <p:cxnSp>
        <p:nvCxnSpPr>
          <p:cNvPr id="159" name="Gerade Verbindung mit Pfeil 12"/>
          <p:cNvCxnSpPr>
            <a:cxnSpLocks noChangeShapeType="1"/>
            <a:stCxn id="151" idx="1"/>
            <a:endCxn id="49158" idx="0"/>
          </p:cNvCxnSpPr>
          <p:nvPr/>
        </p:nvCxnSpPr>
        <p:spPr bwMode="auto">
          <a:xfrm flipH="1">
            <a:off x="2027103" y="1251575"/>
            <a:ext cx="650064" cy="462000"/>
          </a:xfrm>
          <a:prstGeom prst="straightConnector1">
            <a:avLst/>
          </a:prstGeom>
          <a:noFill/>
          <a:ln w="25400" algn="ctr">
            <a:solidFill>
              <a:srgbClr val="C00000"/>
            </a:solidFill>
            <a:round/>
            <a:headEnd/>
            <a:tailEnd type="triangle" w="med" len="med"/>
          </a:ln>
        </p:spPr>
      </p:cxnSp>
      <p:sp>
        <p:nvSpPr>
          <p:cNvPr id="5" name="Geschweifte Klammer links 4"/>
          <p:cNvSpPr/>
          <p:nvPr/>
        </p:nvSpPr>
        <p:spPr bwMode="auto">
          <a:xfrm>
            <a:off x="186219" y="820210"/>
            <a:ext cx="504411" cy="4900469"/>
          </a:xfrm>
          <a:prstGeom prst="leftBrace">
            <a:avLst>
              <a:gd name="adj1" fmla="val 46653"/>
              <a:gd name="adj2" fmla="val 50305"/>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200" b="1" i="0" u="none" strike="noStrike" cap="none" normalizeH="0" baseline="0" dirty="0" smtClean="0">
              <a:ln>
                <a:noFill/>
              </a:ln>
              <a:solidFill>
                <a:srgbClr val="999999"/>
              </a:solidFill>
              <a:effectLst/>
              <a:latin typeface="Arial" charset="0"/>
            </a:endParaRPr>
          </a:p>
        </p:txBody>
      </p:sp>
      <p:cxnSp>
        <p:nvCxnSpPr>
          <p:cNvPr id="7" name="Gekrümmte Verbindung 6"/>
          <p:cNvCxnSpPr>
            <a:stCxn id="5" idx="1"/>
            <a:endCxn id="63" idx="2"/>
          </p:cNvCxnSpPr>
          <p:nvPr/>
        </p:nvCxnSpPr>
        <p:spPr bwMode="auto">
          <a:xfrm rot="10800000" flipH="1" flipV="1">
            <a:off x="186218" y="3285390"/>
            <a:ext cx="2963851" cy="3101557"/>
          </a:xfrm>
          <a:prstGeom prst="curvedConnector4">
            <a:avLst>
              <a:gd name="adj1" fmla="val -4465"/>
              <a:gd name="adj2" fmla="val 108029"/>
            </a:avLst>
          </a:prstGeom>
          <a:solidFill>
            <a:schemeClr val="accent1"/>
          </a:solidFill>
          <a:ln w="9525" cap="flat" cmpd="sng" algn="ctr">
            <a:solidFill>
              <a:schemeClr val="tx1"/>
            </a:solidFill>
            <a:prstDash val="solid"/>
            <a:round/>
            <a:headEnd type="none" w="med" len="med"/>
            <a:tailEnd type="arrow"/>
          </a:ln>
          <a:effectLst/>
        </p:spPr>
      </p:cxnSp>
      <p:sp>
        <p:nvSpPr>
          <p:cNvPr id="3" name="Rechteck 2"/>
          <p:cNvSpPr/>
          <p:nvPr/>
        </p:nvSpPr>
        <p:spPr>
          <a:xfrm>
            <a:off x="7795503" y="6471576"/>
            <a:ext cx="1291884" cy="369332"/>
          </a:xfrm>
          <a:prstGeom prst="rect">
            <a:avLst/>
          </a:prstGeom>
          <a:solidFill>
            <a:schemeClr val="bg1"/>
          </a:solidFill>
        </p:spPr>
        <p:txBody>
          <a:bodyPr wrap="square">
            <a:spAutoFit/>
          </a:bodyPr>
          <a:lstStyle/>
          <a:p>
            <a:r>
              <a:rPr lang="fr-FR" sz="1800" dirty="0" err="1" smtClean="0">
                <a:solidFill>
                  <a:schemeClr val="tx1"/>
                </a:solidFill>
              </a:rPr>
              <a:t>Draft</a:t>
            </a:r>
            <a:r>
              <a:rPr lang="fr-FR" sz="1800" dirty="0" smtClean="0">
                <a:solidFill>
                  <a:schemeClr val="tx1"/>
                </a:solidFill>
              </a:rPr>
              <a:t> MLB</a:t>
            </a:r>
            <a:endParaRPr lang="fr-FR" sz="1800" dirty="0">
              <a:solidFill>
                <a:schemeClr val="tx1"/>
              </a:solidFill>
            </a:endParaRPr>
          </a:p>
        </p:txBody>
      </p:sp>
      <p:cxnSp>
        <p:nvCxnSpPr>
          <p:cNvPr id="52" name="Gerade Verbindung mit Pfeil 13"/>
          <p:cNvCxnSpPr>
            <a:cxnSpLocks noChangeShapeType="1"/>
            <a:stCxn id="173" idx="3"/>
            <a:endCxn id="49160" idx="1"/>
          </p:cNvCxnSpPr>
          <p:nvPr/>
        </p:nvCxnSpPr>
        <p:spPr bwMode="auto">
          <a:xfrm flipV="1">
            <a:off x="6720925" y="3559035"/>
            <a:ext cx="147560" cy="31281"/>
          </a:xfrm>
          <a:prstGeom prst="straightConnector1">
            <a:avLst/>
          </a:prstGeom>
          <a:noFill/>
          <a:ln w="25400" algn="ctr">
            <a:solidFill>
              <a:srgbClr val="C00000"/>
            </a:solidFill>
            <a:round/>
            <a:headEnd/>
            <a:tailEnd type="triangle" w="med" len="med"/>
          </a:ln>
        </p:spPr>
      </p:cxnSp>
    </p:spTree>
    <p:extLst>
      <p:ext uri="{BB962C8B-B14F-4D97-AF65-F5344CB8AC3E}">
        <p14:creationId xmlns:p14="http://schemas.microsoft.com/office/powerpoint/2010/main" val="36808229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67703" y="1978132"/>
            <a:ext cx="9082980" cy="4811466"/>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de-DE" sz="1100" b="0" dirty="0">
              <a:solidFill>
                <a:schemeClr val="tx1"/>
              </a:solidFill>
              <a:cs typeface="+mn-cs"/>
            </a:endParaRPr>
          </a:p>
        </p:txBody>
      </p:sp>
      <p:sp>
        <p:nvSpPr>
          <p:cNvPr id="49158" name="Abgerundetes Rechteck 3"/>
          <p:cNvSpPr>
            <a:spLocks noChangeArrowheads="1"/>
          </p:cNvSpPr>
          <p:nvPr/>
        </p:nvSpPr>
        <p:spPr bwMode="auto">
          <a:xfrm>
            <a:off x="1448874" y="1868928"/>
            <a:ext cx="1476375" cy="374571"/>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de-DE" sz="1600" b="0" dirty="0" smtClean="0">
                <a:solidFill>
                  <a:schemeClr val="tx1"/>
                </a:solidFill>
              </a:rPr>
              <a:t>Investitionen</a:t>
            </a:r>
            <a:endParaRPr lang="de-DE" sz="1600" b="0" dirty="0">
              <a:solidFill>
                <a:schemeClr val="tx1"/>
              </a:solidFill>
            </a:endParaRPr>
          </a:p>
        </p:txBody>
      </p:sp>
      <p:sp>
        <p:nvSpPr>
          <p:cNvPr id="49159" name="Abgerundetes Rechteck 4"/>
          <p:cNvSpPr>
            <a:spLocks noChangeArrowheads="1"/>
          </p:cNvSpPr>
          <p:nvPr/>
        </p:nvSpPr>
        <p:spPr bwMode="auto">
          <a:xfrm>
            <a:off x="7002612" y="2230122"/>
            <a:ext cx="2111898"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Qualifizierte Arbeitskräfte</a:t>
            </a:r>
            <a:endParaRPr lang="de-DE" sz="1600" b="0" dirty="0">
              <a:solidFill>
                <a:schemeClr val="tx1"/>
              </a:solidFill>
            </a:endParaRPr>
          </a:p>
        </p:txBody>
      </p:sp>
      <p:cxnSp>
        <p:nvCxnSpPr>
          <p:cNvPr id="49166" name="Gerade Verbindung mit Pfeil 12"/>
          <p:cNvCxnSpPr>
            <a:cxnSpLocks noChangeShapeType="1"/>
            <a:stCxn id="49160" idx="0"/>
            <a:endCxn id="49159" idx="2"/>
          </p:cNvCxnSpPr>
          <p:nvPr/>
        </p:nvCxnSpPr>
        <p:spPr bwMode="auto">
          <a:xfrm flipV="1">
            <a:off x="7862979" y="2877108"/>
            <a:ext cx="195582" cy="694977"/>
          </a:xfrm>
          <a:prstGeom prst="straightConnector1">
            <a:avLst/>
          </a:prstGeom>
          <a:noFill/>
          <a:ln w="25400" algn="ctr">
            <a:solidFill>
              <a:srgbClr val="C00000"/>
            </a:solidFill>
            <a:round/>
            <a:headEnd/>
            <a:tailEnd type="triangle" w="med" len="med"/>
          </a:ln>
        </p:spPr>
      </p:cxnSp>
      <p:sp>
        <p:nvSpPr>
          <p:cNvPr id="49173" name="Abgerundetes Rechteck 61"/>
          <p:cNvSpPr>
            <a:spLocks noChangeArrowheads="1"/>
          </p:cNvSpPr>
          <p:nvPr/>
        </p:nvSpPr>
        <p:spPr bwMode="auto">
          <a:xfrm>
            <a:off x="1107503" y="2881134"/>
            <a:ext cx="273580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B: Förderungsmaßnahmen</a:t>
            </a:r>
            <a:endParaRPr lang="de-DE" sz="1600" b="0" dirty="0">
              <a:solidFill>
                <a:schemeClr val="tx1"/>
              </a:solidFill>
            </a:endParaRPr>
          </a:p>
        </p:txBody>
      </p:sp>
      <p:sp>
        <p:nvSpPr>
          <p:cNvPr id="49176" name="Abgerundetes Rechteck 163"/>
          <p:cNvSpPr>
            <a:spLocks noChangeArrowheads="1"/>
          </p:cNvSpPr>
          <p:nvPr/>
        </p:nvSpPr>
        <p:spPr bwMode="auto">
          <a:xfrm>
            <a:off x="6956919" y="1058731"/>
            <a:ext cx="2153894" cy="919401"/>
          </a:xfrm>
          <a:prstGeom prst="roundRect">
            <a:avLst>
              <a:gd name="adj" fmla="val 16667"/>
            </a:avLst>
          </a:prstGeom>
          <a:solidFill>
            <a:srgbClr val="92D050"/>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Nachhaltige Arbeitsplätze</a:t>
            </a:r>
          </a:p>
          <a:p>
            <a:pPr algn="ctr" eaLnBrk="0" hangingPunct="0"/>
            <a:r>
              <a:rPr lang="de-DE" sz="1600" b="0" dirty="0" smtClean="0">
                <a:solidFill>
                  <a:schemeClr val="tx1"/>
                </a:solidFill>
              </a:rPr>
              <a:t>(Green Jobs)</a:t>
            </a:r>
            <a:endParaRPr lang="de-DE" sz="1600" b="0" dirty="0">
              <a:solidFill>
                <a:schemeClr val="tx1"/>
              </a:solidFill>
            </a:endParaRPr>
          </a:p>
        </p:txBody>
      </p:sp>
      <p:sp>
        <p:nvSpPr>
          <p:cNvPr id="49160" name="Abgerundetes Rechteck 5"/>
          <p:cNvSpPr>
            <a:spLocks noChangeArrowheads="1"/>
          </p:cNvSpPr>
          <p:nvPr/>
        </p:nvSpPr>
        <p:spPr bwMode="auto">
          <a:xfrm>
            <a:off x="6746531" y="3572085"/>
            <a:ext cx="223289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err="1" smtClean="0">
                <a:solidFill>
                  <a:schemeClr val="tx1"/>
                </a:solidFill>
              </a:rPr>
              <a:t>C.a</a:t>
            </a:r>
            <a:r>
              <a:rPr lang="de-DE" sz="1600" b="0" dirty="0" smtClean="0">
                <a:solidFill>
                  <a:schemeClr val="tx1"/>
                </a:solidFill>
              </a:rPr>
              <a:t>: Bildungsangebot</a:t>
            </a:r>
            <a:endParaRPr lang="de-DE" sz="1600" b="0" dirty="0">
              <a:solidFill>
                <a:schemeClr val="tx1"/>
              </a:solidFill>
            </a:endParaRPr>
          </a:p>
        </p:txBody>
      </p:sp>
      <p:cxnSp>
        <p:nvCxnSpPr>
          <p:cNvPr id="49189" name="Gerade Verbindung mit Pfeil 164"/>
          <p:cNvCxnSpPr>
            <a:cxnSpLocks noChangeShapeType="1"/>
            <a:stCxn id="49158" idx="3"/>
            <a:endCxn id="86" idx="1"/>
          </p:cNvCxnSpPr>
          <p:nvPr/>
        </p:nvCxnSpPr>
        <p:spPr bwMode="auto">
          <a:xfrm flipV="1">
            <a:off x="2925249" y="1779586"/>
            <a:ext cx="2378428" cy="276628"/>
          </a:xfrm>
          <a:prstGeom prst="straightConnector1">
            <a:avLst/>
          </a:prstGeom>
          <a:noFill/>
          <a:ln w="25400" algn="ctr">
            <a:solidFill>
              <a:srgbClr val="C00000"/>
            </a:solidFill>
            <a:round/>
            <a:headEnd/>
            <a:tailEnd type="triangle" w="med" len="med"/>
          </a:ln>
        </p:spPr>
      </p:cxnSp>
      <p:cxnSp>
        <p:nvCxnSpPr>
          <p:cNvPr id="78" name="Gerade Verbindung mit Pfeil 13"/>
          <p:cNvCxnSpPr>
            <a:cxnSpLocks noChangeShapeType="1"/>
            <a:stCxn id="49159" idx="0"/>
            <a:endCxn id="49176" idx="2"/>
          </p:cNvCxnSpPr>
          <p:nvPr/>
        </p:nvCxnSpPr>
        <p:spPr bwMode="auto">
          <a:xfrm flipH="1" flipV="1">
            <a:off x="8033866" y="1978132"/>
            <a:ext cx="24695" cy="251990"/>
          </a:xfrm>
          <a:prstGeom prst="straightConnector1">
            <a:avLst/>
          </a:prstGeom>
          <a:noFill/>
          <a:ln w="25400" algn="ctr">
            <a:solidFill>
              <a:srgbClr val="C00000"/>
            </a:solidFill>
            <a:round/>
            <a:headEnd/>
            <a:tailEnd type="triangle" w="med" len="med"/>
          </a:ln>
        </p:spPr>
      </p:cxnSp>
      <p:sp>
        <p:nvSpPr>
          <p:cNvPr id="173" name="Abgerundetes Rechteck 5"/>
          <p:cNvSpPr>
            <a:spLocks noChangeArrowheads="1"/>
          </p:cNvSpPr>
          <p:nvPr/>
        </p:nvSpPr>
        <p:spPr bwMode="auto">
          <a:xfrm>
            <a:off x="4868352" y="3099335"/>
            <a:ext cx="2795522"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err="1" smtClean="0">
                <a:solidFill>
                  <a:schemeClr val="tx1"/>
                </a:solidFill>
              </a:rPr>
              <a:t>C.b</a:t>
            </a:r>
            <a:r>
              <a:rPr lang="de-DE" sz="1600" b="0" dirty="0" smtClean="0">
                <a:solidFill>
                  <a:schemeClr val="tx1"/>
                </a:solidFill>
              </a:rPr>
              <a:t>: Qualitätssicherung</a:t>
            </a:r>
            <a:endParaRPr lang="de-DE" sz="1600" b="0" dirty="0">
              <a:solidFill>
                <a:schemeClr val="tx1"/>
              </a:solidFill>
            </a:endParaRPr>
          </a:p>
        </p:txBody>
      </p:sp>
      <p:cxnSp>
        <p:nvCxnSpPr>
          <p:cNvPr id="174" name="Gerade Verbindung mit Pfeil 12"/>
          <p:cNvCxnSpPr>
            <a:cxnSpLocks noChangeShapeType="1"/>
            <a:stCxn id="173" idx="0"/>
            <a:endCxn id="86" idx="2"/>
          </p:cNvCxnSpPr>
          <p:nvPr/>
        </p:nvCxnSpPr>
        <p:spPr bwMode="auto">
          <a:xfrm flipH="1" flipV="1">
            <a:off x="6041865" y="2103079"/>
            <a:ext cx="224248" cy="996256"/>
          </a:xfrm>
          <a:prstGeom prst="straightConnector1">
            <a:avLst/>
          </a:prstGeom>
          <a:noFill/>
          <a:ln w="25400" algn="ctr">
            <a:solidFill>
              <a:srgbClr val="C00000"/>
            </a:solidFill>
            <a:round/>
            <a:headEnd/>
            <a:tailEnd type="triangle" w="med" len="med"/>
          </a:ln>
        </p:spPr>
      </p:cxnSp>
      <p:sp>
        <p:nvSpPr>
          <p:cNvPr id="185" name="Rechteck 184"/>
          <p:cNvSpPr/>
          <p:nvPr/>
        </p:nvSpPr>
        <p:spPr>
          <a:xfrm>
            <a:off x="67703" y="2324"/>
            <a:ext cx="5558766" cy="461665"/>
          </a:xfrm>
          <a:prstGeom prst="rect">
            <a:avLst/>
          </a:prstGeom>
          <a:solidFill>
            <a:schemeClr val="bg1"/>
          </a:solidFill>
        </p:spPr>
        <p:txBody>
          <a:bodyPr wrap="none">
            <a:spAutoFit/>
          </a:bodyPr>
          <a:lstStyle/>
          <a:p>
            <a:r>
              <a:rPr lang="de-DE" sz="2400" dirty="0" smtClean="0">
                <a:solidFill>
                  <a:srgbClr val="C00000"/>
                </a:solidFill>
              </a:rPr>
              <a:t>RE-ACTIVATE – WIRKUNGSMODELL</a:t>
            </a:r>
            <a:endParaRPr lang="de-DE" dirty="0"/>
          </a:p>
        </p:txBody>
      </p:sp>
      <p:sp>
        <p:nvSpPr>
          <p:cNvPr id="224" name="Abgerundetes Rechteck 8"/>
          <p:cNvSpPr>
            <a:spLocks noChangeArrowheads="1"/>
          </p:cNvSpPr>
          <p:nvPr/>
        </p:nvSpPr>
        <p:spPr bwMode="auto">
          <a:xfrm>
            <a:off x="3264243" y="5533394"/>
            <a:ext cx="281620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D: Regionaler Austausch</a:t>
            </a:r>
            <a:endParaRPr lang="de-DE" sz="1600" b="0" dirty="0">
              <a:solidFill>
                <a:schemeClr val="tx1"/>
              </a:solidFill>
            </a:endParaRPr>
          </a:p>
        </p:txBody>
      </p:sp>
      <p:cxnSp>
        <p:nvCxnSpPr>
          <p:cNvPr id="228" name="Gerade Verbindung mit Pfeil 13"/>
          <p:cNvCxnSpPr>
            <a:cxnSpLocks noChangeShapeType="1"/>
            <a:stCxn id="49173" idx="0"/>
            <a:endCxn id="49158" idx="2"/>
          </p:cNvCxnSpPr>
          <p:nvPr/>
        </p:nvCxnSpPr>
        <p:spPr bwMode="auto">
          <a:xfrm flipH="1" flipV="1">
            <a:off x="2187062" y="2243499"/>
            <a:ext cx="288342" cy="637635"/>
          </a:xfrm>
          <a:prstGeom prst="straightConnector1">
            <a:avLst/>
          </a:prstGeom>
          <a:noFill/>
          <a:ln w="25400" algn="ctr">
            <a:solidFill>
              <a:srgbClr val="C00000"/>
            </a:solidFill>
            <a:round/>
            <a:headEnd/>
            <a:tailEnd type="triangle" w="med" len="med"/>
          </a:ln>
        </p:spPr>
      </p:cxnSp>
      <p:cxnSp>
        <p:nvCxnSpPr>
          <p:cNvPr id="231" name="Gerade Verbindung mit Pfeil 13"/>
          <p:cNvCxnSpPr>
            <a:cxnSpLocks noChangeShapeType="1"/>
            <a:stCxn id="278" idx="0"/>
            <a:endCxn id="49173" idx="2"/>
          </p:cNvCxnSpPr>
          <p:nvPr/>
        </p:nvCxnSpPr>
        <p:spPr bwMode="auto">
          <a:xfrm flipH="1" flipV="1">
            <a:off x="2475404" y="3255705"/>
            <a:ext cx="1106760" cy="1288326"/>
          </a:xfrm>
          <a:prstGeom prst="straightConnector1">
            <a:avLst/>
          </a:prstGeom>
          <a:noFill/>
          <a:ln w="25400" algn="ctr">
            <a:solidFill>
              <a:srgbClr val="C00000"/>
            </a:solidFill>
            <a:round/>
            <a:headEnd/>
            <a:tailEnd type="triangle" w="med" len="med"/>
          </a:ln>
        </p:spPr>
      </p:cxnSp>
      <p:sp>
        <p:nvSpPr>
          <p:cNvPr id="278" name="Abgerundetes Rechteck 8"/>
          <p:cNvSpPr>
            <a:spLocks noChangeArrowheads="1"/>
          </p:cNvSpPr>
          <p:nvPr/>
        </p:nvSpPr>
        <p:spPr bwMode="auto">
          <a:xfrm>
            <a:off x="1537858" y="4544031"/>
            <a:ext cx="408861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A: Bewertungsmethoden der Entscheider</a:t>
            </a:r>
            <a:endParaRPr lang="de-DE" sz="1600" b="0" dirty="0">
              <a:solidFill>
                <a:schemeClr val="tx1"/>
              </a:solidFill>
            </a:endParaRPr>
          </a:p>
        </p:txBody>
      </p:sp>
      <p:cxnSp>
        <p:nvCxnSpPr>
          <p:cNvPr id="280" name="Gerade Verbindung mit Pfeil 13"/>
          <p:cNvCxnSpPr>
            <a:cxnSpLocks noChangeShapeType="1"/>
            <a:stCxn id="278" idx="3"/>
            <a:endCxn id="173" idx="2"/>
          </p:cNvCxnSpPr>
          <p:nvPr/>
        </p:nvCxnSpPr>
        <p:spPr bwMode="auto">
          <a:xfrm flipV="1">
            <a:off x="5626469" y="3473906"/>
            <a:ext cx="639644" cy="1257411"/>
          </a:xfrm>
          <a:prstGeom prst="straightConnector1">
            <a:avLst/>
          </a:prstGeom>
          <a:noFill/>
          <a:ln w="25400" algn="ctr">
            <a:solidFill>
              <a:srgbClr val="C00000"/>
            </a:solidFill>
            <a:round/>
            <a:headEnd/>
            <a:tailEnd type="triangle" w="med" len="med"/>
          </a:ln>
        </p:spPr>
      </p:cxnSp>
      <p:cxnSp>
        <p:nvCxnSpPr>
          <p:cNvPr id="283" name="Gerade Verbindung mit Pfeil 13"/>
          <p:cNvCxnSpPr>
            <a:cxnSpLocks noChangeShapeType="1"/>
            <a:stCxn id="278" idx="3"/>
            <a:endCxn id="49160" idx="1"/>
          </p:cNvCxnSpPr>
          <p:nvPr/>
        </p:nvCxnSpPr>
        <p:spPr bwMode="auto">
          <a:xfrm flipV="1">
            <a:off x="5626469" y="3759371"/>
            <a:ext cx="1120062" cy="971946"/>
          </a:xfrm>
          <a:prstGeom prst="straightConnector1">
            <a:avLst/>
          </a:prstGeom>
          <a:noFill/>
          <a:ln w="25400" algn="ctr">
            <a:solidFill>
              <a:srgbClr val="C00000"/>
            </a:solidFill>
            <a:round/>
            <a:headEnd/>
            <a:tailEnd type="triangle" w="med" len="med"/>
          </a:ln>
        </p:spPr>
      </p:cxnSp>
      <p:cxnSp>
        <p:nvCxnSpPr>
          <p:cNvPr id="286" name="Gerade Verbindung mit Pfeil 13"/>
          <p:cNvCxnSpPr>
            <a:cxnSpLocks noChangeShapeType="1"/>
            <a:stCxn id="224" idx="0"/>
            <a:endCxn id="278" idx="2"/>
          </p:cNvCxnSpPr>
          <p:nvPr/>
        </p:nvCxnSpPr>
        <p:spPr bwMode="auto">
          <a:xfrm flipH="1" flipV="1">
            <a:off x="3582164" y="4918602"/>
            <a:ext cx="1090182" cy="614792"/>
          </a:xfrm>
          <a:prstGeom prst="straightConnector1">
            <a:avLst/>
          </a:prstGeom>
          <a:noFill/>
          <a:ln w="25400" algn="ctr">
            <a:solidFill>
              <a:srgbClr val="C00000"/>
            </a:solidFill>
            <a:round/>
            <a:headEnd/>
            <a:tailEnd type="triangle" w="med" len="med"/>
          </a:ln>
        </p:spPr>
      </p:cxnSp>
      <p:grpSp>
        <p:nvGrpSpPr>
          <p:cNvPr id="4" name="Gruppieren 3"/>
          <p:cNvGrpSpPr/>
          <p:nvPr/>
        </p:nvGrpSpPr>
        <p:grpSpPr>
          <a:xfrm>
            <a:off x="380890" y="4646977"/>
            <a:ext cx="2117563" cy="888494"/>
            <a:chOff x="1079870" y="4870849"/>
            <a:chExt cx="2117563" cy="888494"/>
          </a:xfrm>
        </p:grpSpPr>
        <p:sp>
          <p:nvSpPr>
            <p:cNvPr id="226" name="Freeform 244"/>
            <p:cNvSpPr>
              <a:spLocks/>
            </p:cNvSpPr>
            <p:nvPr/>
          </p:nvSpPr>
          <p:spPr bwMode="auto">
            <a:xfrm rot="1494472">
              <a:off x="1256929" y="487084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0" name="Rectangle 247"/>
            <p:cNvSpPr>
              <a:spLocks noChangeArrowheads="1"/>
            </p:cNvSpPr>
            <p:nvPr/>
          </p:nvSpPr>
          <p:spPr bwMode="auto">
            <a:xfrm rot="1505983">
              <a:off x="1079870" y="5359233"/>
              <a:ext cx="1881994" cy="400110"/>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 Studien: Ausbauoptionen </a:t>
              </a:r>
              <a:endParaRPr lang="de-DE" sz="1000" dirty="0">
                <a:solidFill>
                  <a:schemeClr val="bg1"/>
                </a:solidFill>
              </a:endParaRPr>
            </a:p>
            <a:p>
              <a:pPr algn="ctr" eaLnBrk="0" hangingPunct="0">
                <a:defRPr/>
              </a:pPr>
              <a:r>
                <a:rPr lang="de-DE" sz="1000" dirty="0" smtClean="0">
                  <a:solidFill>
                    <a:schemeClr val="bg1"/>
                  </a:solidFill>
                </a:rPr>
                <a:t>- Stakeholder-Dialog</a:t>
              </a:r>
              <a:endParaRPr lang="de-DE" sz="1000" dirty="0">
                <a:solidFill>
                  <a:schemeClr val="bg1"/>
                </a:solidFill>
              </a:endParaRPr>
            </a:p>
          </p:txBody>
        </p:sp>
      </p:grpSp>
      <p:sp>
        <p:nvSpPr>
          <p:cNvPr id="43" name="Freeform 244"/>
          <p:cNvSpPr>
            <a:spLocks/>
          </p:cNvSpPr>
          <p:nvPr/>
        </p:nvSpPr>
        <p:spPr bwMode="auto">
          <a:xfrm rot="1494472">
            <a:off x="583604" y="3139961"/>
            <a:ext cx="2075885"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4" name="Rectangle 247"/>
          <p:cNvSpPr>
            <a:spLocks noChangeArrowheads="1"/>
          </p:cNvSpPr>
          <p:nvPr/>
        </p:nvSpPr>
        <p:spPr bwMode="auto">
          <a:xfrm rot="1505983">
            <a:off x="404723" y="3636303"/>
            <a:ext cx="2053926" cy="400110"/>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 </a:t>
            </a:r>
            <a:r>
              <a:rPr lang="de-DE" sz="1000" dirty="0" err="1" smtClean="0">
                <a:solidFill>
                  <a:schemeClr val="bg1"/>
                </a:solidFill>
              </a:rPr>
              <a:t>Martkanalysen</a:t>
            </a:r>
            <a:r>
              <a:rPr lang="de-DE" sz="1000" dirty="0" smtClean="0">
                <a:solidFill>
                  <a:schemeClr val="bg1"/>
                </a:solidFill>
              </a:rPr>
              <a:t> -&gt; HCD</a:t>
            </a:r>
            <a:endParaRPr lang="de-DE" sz="1000" dirty="0">
              <a:solidFill>
                <a:schemeClr val="bg1"/>
              </a:solidFill>
            </a:endParaRPr>
          </a:p>
          <a:p>
            <a:pPr algn="ctr" eaLnBrk="0" hangingPunct="0">
              <a:defRPr/>
            </a:pPr>
            <a:r>
              <a:rPr lang="de-DE" sz="1000" dirty="0" smtClean="0">
                <a:solidFill>
                  <a:schemeClr val="bg1"/>
                </a:solidFill>
              </a:rPr>
              <a:t>- Sensibilisierungskampagnen</a:t>
            </a:r>
            <a:endParaRPr lang="de-DE" sz="1000" dirty="0">
              <a:solidFill>
                <a:schemeClr val="bg1"/>
              </a:solidFill>
            </a:endParaRPr>
          </a:p>
        </p:txBody>
      </p:sp>
      <p:sp>
        <p:nvSpPr>
          <p:cNvPr id="48" name="Freeform 244"/>
          <p:cNvSpPr>
            <a:spLocks/>
          </p:cNvSpPr>
          <p:nvPr/>
        </p:nvSpPr>
        <p:spPr bwMode="auto">
          <a:xfrm rot="1317332">
            <a:off x="6651669" y="391661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9" name="Rectangle 247"/>
          <p:cNvSpPr>
            <a:spLocks noChangeArrowheads="1"/>
          </p:cNvSpPr>
          <p:nvPr/>
        </p:nvSpPr>
        <p:spPr bwMode="auto">
          <a:xfrm rot="1328843">
            <a:off x="6468847" y="4412252"/>
            <a:ext cx="1881994" cy="553998"/>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HCD / Finanzierung für Curricula &amp; Schulungsunterlagen</a:t>
            </a:r>
            <a:endParaRPr lang="de-DE" sz="1000" dirty="0">
              <a:solidFill>
                <a:schemeClr val="bg1"/>
              </a:solidFill>
            </a:endParaRPr>
          </a:p>
        </p:txBody>
      </p:sp>
      <p:sp>
        <p:nvSpPr>
          <p:cNvPr id="50" name="Freeform 244"/>
          <p:cNvSpPr>
            <a:spLocks/>
          </p:cNvSpPr>
          <p:nvPr/>
        </p:nvSpPr>
        <p:spPr bwMode="auto">
          <a:xfrm rot="1317332">
            <a:off x="4322042" y="3155628"/>
            <a:ext cx="1293616" cy="67710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51" name="Rectangle 247"/>
          <p:cNvSpPr>
            <a:spLocks noChangeArrowheads="1"/>
          </p:cNvSpPr>
          <p:nvPr/>
        </p:nvSpPr>
        <p:spPr bwMode="auto">
          <a:xfrm rot="1328843">
            <a:off x="4108922" y="3756412"/>
            <a:ext cx="1316288" cy="400110"/>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de-DE" sz="1000" dirty="0" err="1" smtClean="0">
                <a:solidFill>
                  <a:schemeClr val="bg1"/>
                </a:solidFill>
              </a:rPr>
              <a:t>Strategieentw</a:t>
            </a:r>
            <a:r>
              <a:rPr lang="de-DE" sz="1000" dirty="0" smtClean="0">
                <a:solidFill>
                  <a:schemeClr val="bg1"/>
                </a:solidFill>
              </a:rPr>
              <a:t>.</a:t>
            </a:r>
          </a:p>
          <a:p>
            <a:pPr marL="171450" indent="-171450" algn="ctr" eaLnBrk="0" hangingPunct="0">
              <a:buFontTx/>
              <a:buChar char="-"/>
              <a:defRPr/>
            </a:pPr>
            <a:r>
              <a:rPr lang="de-DE" sz="1000" dirty="0" smtClean="0">
                <a:solidFill>
                  <a:schemeClr val="bg1"/>
                </a:solidFill>
              </a:rPr>
              <a:t>HCD</a:t>
            </a:r>
            <a:endParaRPr lang="de-DE" sz="1000" dirty="0">
              <a:solidFill>
                <a:schemeClr val="bg1"/>
              </a:solidFill>
            </a:endParaRPr>
          </a:p>
        </p:txBody>
      </p:sp>
      <p:sp>
        <p:nvSpPr>
          <p:cNvPr id="62" name="Freeform 244"/>
          <p:cNvSpPr>
            <a:spLocks/>
          </p:cNvSpPr>
          <p:nvPr/>
        </p:nvSpPr>
        <p:spPr bwMode="auto">
          <a:xfrm rot="1317332">
            <a:off x="2330839" y="575956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63" name="Rectangle 247"/>
          <p:cNvSpPr>
            <a:spLocks noChangeArrowheads="1"/>
          </p:cNvSpPr>
          <p:nvPr/>
        </p:nvSpPr>
        <p:spPr bwMode="auto">
          <a:xfrm rot="1328843">
            <a:off x="2153780" y="6247953"/>
            <a:ext cx="1881994" cy="400110"/>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de-DE" sz="1000" dirty="0" smtClean="0">
                <a:solidFill>
                  <a:schemeClr val="bg1"/>
                </a:solidFill>
              </a:rPr>
              <a:t>Regionale Workshops</a:t>
            </a:r>
          </a:p>
          <a:p>
            <a:pPr marL="171450" indent="-171450" algn="ctr" eaLnBrk="0" hangingPunct="0">
              <a:buFontTx/>
              <a:buChar char="-"/>
              <a:defRPr/>
            </a:pPr>
            <a:r>
              <a:rPr lang="de-DE" sz="1000" dirty="0" err="1" smtClean="0">
                <a:solidFill>
                  <a:schemeClr val="bg1"/>
                </a:solidFill>
              </a:rPr>
              <a:t>Publ</a:t>
            </a:r>
            <a:r>
              <a:rPr lang="de-DE" sz="1000" dirty="0" smtClean="0">
                <a:solidFill>
                  <a:schemeClr val="bg1"/>
                </a:solidFill>
              </a:rPr>
              <a:t>. </a:t>
            </a:r>
            <a:r>
              <a:rPr lang="de-DE" sz="1000" dirty="0" err="1" smtClean="0">
                <a:solidFill>
                  <a:schemeClr val="bg1"/>
                </a:solidFill>
              </a:rPr>
              <a:t>Good</a:t>
            </a:r>
            <a:r>
              <a:rPr lang="de-DE" sz="1000" dirty="0" smtClean="0">
                <a:solidFill>
                  <a:schemeClr val="bg1"/>
                </a:solidFill>
              </a:rPr>
              <a:t> Practices</a:t>
            </a:r>
            <a:endParaRPr lang="de-DE" sz="1000" dirty="0">
              <a:solidFill>
                <a:schemeClr val="bg1"/>
              </a:solidFill>
            </a:endParaRPr>
          </a:p>
        </p:txBody>
      </p:sp>
      <p:sp>
        <p:nvSpPr>
          <p:cNvPr id="24" name="Rechteck 23"/>
          <p:cNvSpPr/>
          <p:nvPr/>
        </p:nvSpPr>
        <p:spPr>
          <a:xfrm>
            <a:off x="2927012" y="2095319"/>
            <a:ext cx="3202913" cy="830997"/>
          </a:xfrm>
          <a:prstGeom prst="rect">
            <a:avLst/>
          </a:prstGeom>
        </p:spPr>
        <p:txBody>
          <a:bodyPr wrap="square">
            <a:spAutoFit/>
          </a:bodyPr>
          <a:lstStyle/>
          <a:p>
            <a:pPr algn="ctr" eaLnBrk="0" hangingPunct="0">
              <a:defRPr/>
            </a:pPr>
            <a:r>
              <a:rPr lang="de-DE" sz="1600" dirty="0">
                <a:solidFill>
                  <a:srgbClr val="C00000"/>
                </a:solidFill>
              </a:rPr>
              <a:t>Entwicklungsvoraussetzungen beschäftigungsintensiver </a:t>
            </a:r>
            <a:r>
              <a:rPr lang="de-DE" sz="1600" dirty="0" smtClean="0">
                <a:solidFill>
                  <a:srgbClr val="C00000"/>
                </a:solidFill>
              </a:rPr>
              <a:t>RE&amp;EE Technologien </a:t>
            </a:r>
            <a:endParaRPr lang="de-DE" sz="1600" dirty="0">
              <a:solidFill>
                <a:srgbClr val="C00000"/>
              </a:solidFill>
            </a:endParaRPr>
          </a:p>
        </p:txBody>
      </p:sp>
      <p:sp>
        <p:nvSpPr>
          <p:cNvPr id="86" name="Abgerundetes Rechteck 3"/>
          <p:cNvSpPr>
            <a:spLocks noChangeArrowheads="1"/>
          </p:cNvSpPr>
          <p:nvPr/>
        </p:nvSpPr>
        <p:spPr bwMode="auto">
          <a:xfrm>
            <a:off x="5303677" y="1456093"/>
            <a:ext cx="1476375" cy="646986"/>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de-DE" sz="1600" b="0" dirty="0" smtClean="0">
                <a:solidFill>
                  <a:schemeClr val="tx1"/>
                </a:solidFill>
              </a:rPr>
              <a:t>Hochwertige Produkte</a:t>
            </a:r>
            <a:endParaRPr lang="de-DE" sz="1600" b="0" dirty="0">
              <a:solidFill>
                <a:schemeClr val="tx1"/>
              </a:solidFill>
            </a:endParaRPr>
          </a:p>
        </p:txBody>
      </p:sp>
      <p:cxnSp>
        <p:nvCxnSpPr>
          <p:cNvPr id="89" name="Gerade Verbindung mit Pfeil 164"/>
          <p:cNvCxnSpPr>
            <a:cxnSpLocks noChangeShapeType="1"/>
            <a:stCxn id="86" idx="3"/>
            <a:endCxn id="49176" idx="1"/>
          </p:cNvCxnSpPr>
          <p:nvPr/>
        </p:nvCxnSpPr>
        <p:spPr bwMode="auto">
          <a:xfrm flipV="1">
            <a:off x="6780052" y="1518432"/>
            <a:ext cx="176867" cy="261154"/>
          </a:xfrm>
          <a:prstGeom prst="straightConnector1">
            <a:avLst/>
          </a:prstGeom>
          <a:noFill/>
          <a:ln w="25400" algn="ctr">
            <a:solidFill>
              <a:srgbClr val="C00000"/>
            </a:solidFill>
            <a:round/>
            <a:headEnd/>
            <a:tailEnd type="triangle" w="med" len="med"/>
          </a:ln>
        </p:spPr>
      </p:cxnSp>
      <p:cxnSp>
        <p:nvCxnSpPr>
          <p:cNvPr id="111" name="Gerade Verbindung mit Pfeil 12"/>
          <p:cNvCxnSpPr>
            <a:cxnSpLocks noChangeShapeType="1"/>
            <a:stCxn id="86" idx="0"/>
            <a:endCxn id="112" idx="2"/>
          </p:cNvCxnSpPr>
          <p:nvPr/>
        </p:nvCxnSpPr>
        <p:spPr bwMode="auto">
          <a:xfrm flipH="1" flipV="1">
            <a:off x="5462336" y="1004514"/>
            <a:ext cx="579529" cy="451579"/>
          </a:xfrm>
          <a:prstGeom prst="straightConnector1">
            <a:avLst/>
          </a:prstGeom>
          <a:noFill/>
          <a:ln w="25400" algn="ctr">
            <a:solidFill>
              <a:srgbClr val="C00000"/>
            </a:solidFill>
            <a:round/>
            <a:headEnd/>
            <a:tailEnd type="triangle" w="med" len="med"/>
          </a:ln>
        </p:spPr>
      </p:cxnSp>
      <p:sp>
        <p:nvSpPr>
          <p:cNvPr id="112" name="Abgerundetes Rechteck 3"/>
          <p:cNvSpPr>
            <a:spLocks noChangeArrowheads="1"/>
          </p:cNvSpPr>
          <p:nvPr/>
        </p:nvSpPr>
        <p:spPr bwMode="auto">
          <a:xfrm>
            <a:off x="4359515" y="629943"/>
            <a:ext cx="2205641"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Emissionsreduktion</a:t>
            </a:r>
            <a:endParaRPr lang="de-DE" sz="1600" b="0" dirty="0">
              <a:solidFill>
                <a:schemeClr val="tx1"/>
              </a:solidFill>
            </a:endParaRPr>
          </a:p>
        </p:txBody>
      </p:sp>
      <p:cxnSp>
        <p:nvCxnSpPr>
          <p:cNvPr id="150" name="Gerade Verbindung mit Pfeil 12"/>
          <p:cNvCxnSpPr>
            <a:cxnSpLocks noChangeShapeType="1"/>
            <a:stCxn id="86" idx="0"/>
            <a:endCxn id="151" idx="3"/>
          </p:cNvCxnSpPr>
          <p:nvPr/>
        </p:nvCxnSpPr>
        <p:spPr bwMode="auto">
          <a:xfrm flipH="1" flipV="1">
            <a:off x="4882808" y="1387782"/>
            <a:ext cx="1159057" cy="68311"/>
          </a:xfrm>
          <a:prstGeom prst="straightConnector1">
            <a:avLst/>
          </a:prstGeom>
          <a:noFill/>
          <a:ln w="25400" algn="ctr">
            <a:solidFill>
              <a:srgbClr val="C00000"/>
            </a:solidFill>
            <a:round/>
            <a:headEnd/>
            <a:tailEnd type="triangle" w="med" len="med"/>
          </a:ln>
        </p:spPr>
      </p:cxnSp>
      <p:sp>
        <p:nvSpPr>
          <p:cNvPr id="151" name="Abgerundetes Rechteck 3"/>
          <p:cNvSpPr>
            <a:spLocks noChangeArrowheads="1"/>
          </p:cNvSpPr>
          <p:nvPr/>
        </p:nvSpPr>
        <p:spPr bwMode="auto">
          <a:xfrm>
            <a:off x="2677167" y="1064289"/>
            <a:ext cx="2205641"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Kostenersparnis durch Investitionen</a:t>
            </a:r>
            <a:endParaRPr lang="de-DE" sz="1600" b="0" dirty="0">
              <a:solidFill>
                <a:schemeClr val="tx1"/>
              </a:solidFill>
            </a:endParaRPr>
          </a:p>
        </p:txBody>
      </p:sp>
      <p:cxnSp>
        <p:nvCxnSpPr>
          <p:cNvPr id="159" name="Gerade Verbindung mit Pfeil 12"/>
          <p:cNvCxnSpPr>
            <a:cxnSpLocks noChangeShapeType="1"/>
            <a:stCxn id="151" idx="1"/>
            <a:endCxn id="49158" idx="0"/>
          </p:cNvCxnSpPr>
          <p:nvPr/>
        </p:nvCxnSpPr>
        <p:spPr bwMode="auto">
          <a:xfrm flipH="1">
            <a:off x="2187062" y="1387782"/>
            <a:ext cx="490105" cy="481146"/>
          </a:xfrm>
          <a:prstGeom prst="straightConnector1">
            <a:avLst/>
          </a:prstGeom>
          <a:noFill/>
          <a:ln w="25400" algn="ctr">
            <a:solidFill>
              <a:srgbClr val="C00000"/>
            </a:solidFill>
            <a:round/>
            <a:headEnd/>
            <a:tailEnd type="triangle" w="med" len="med"/>
          </a:ln>
        </p:spPr>
      </p:cxnSp>
      <p:sp>
        <p:nvSpPr>
          <p:cNvPr id="5" name="Geschweifte Klammer links 4"/>
          <p:cNvSpPr/>
          <p:nvPr/>
        </p:nvSpPr>
        <p:spPr bwMode="auto">
          <a:xfrm>
            <a:off x="186219" y="820210"/>
            <a:ext cx="504411" cy="4900469"/>
          </a:xfrm>
          <a:prstGeom prst="leftBrace">
            <a:avLst>
              <a:gd name="adj1" fmla="val 46653"/>
              <a:gd name="adj2" fmla="val 50305"/>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200" b="1" i="0" u="none" strike="noStrike" cap="none" normalizeH="0" baseline="0" smtClean="0">
              <a:ln>
                <a:noFill/>
              </a:ln>
              <a:solidFill>
                <a:srgbClr val="999999"/>
              </a:solidFill>
              <a:effectLst/>
              <a:latin typeface="Arial" charset="0"/>
            </a:endParaRPr>
          </a:p>
        </p:txBody>
      </p:sp>
      <p:cxnSp>
        <p:nvCxnSpPr>
          <p:cNvPr id="7" name="Gekrümmte Verbindung 6"/>
          <p:cNvCxnSpPr>
            <a:stCxn id="5" idx="1"/>
            <a:endCxn id="63" idx="2"/>
          </p:cNvCxnSpPr>
          <p:nvPr/>
        </p:nvCxnSpPr>
        <p:spPr bwMode="auto">
          <a:xfrm rot="10800000" flipH="1" flipV="1">
            <a:off x="186218" y="3285390"/>
            <a:ext cx="2833139" cy="3347911"/>
          </a:xfrm>
          <a:prstGeom prst="curvedConnector4">
            <a:avLst>
              <a:gd name="adj1" fmla="val -4672"/>
              <a:gd name="adj2" fmla="val 99722"/>
            </a:avLst>
          </a:prstGeom>
          <a:solidFill>
            <a:schemeClr val="accent1"/>
          </a:solidFill>
          <a:ln w="9525" cap="flat" cmpd="sng" algn="ctr">
            <a:solidFill>
              <a:schemeClr val="tx1"/>
            </a:solidFill>
            <a:prstDash val="solid"/>
            <a:round/>
            <a:headEnd type="none" w="med" len="med"/>
            <a:tailEnd type="arrow"/>
          </a:ln>
          <a:effectLst/>
        </p:spPr>
      </p:cxnSp>
      <p:sp>
        <p:nvSpPr>
          <p:cNvPr id="3" name="Rechteck 2"/>
          <p:cNvSpPr/>
          <p:nvPr/>
        </p:nvSpPr>
        <p:spPr>
          <a:xfrm>
            <a:off x="6883868" y="6471576"/>
            <a:ext cx="2225343" cy="369332"/>
          </a:xfrm>
          <a:prstGeom prst="rect">
            <a:avLst/>
          </a:prstGeom>
          <a:solidFill>
            <a:schemeClr val="bg1"/>
          </a:solidFill>
        </p:spPr>
        <p:txBody>
          <a:bodyPr wrap="square">
            <a:spAutoFit/>
          </a:bodyPr>
          <a:lstStyle/>
          <a:p>
            <a:r>
              <a:rPr lang="de-DE" sz="1800" dirty="0">
                <a:solidFill>
                  <a:schemeClr val="tx1"/>
                </a:solidFill>
              </a:rPr>
              <a:t>ENTWURF MLB</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de">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9525" cap="flat" cmpd="sng" algn="ctr">
          <a:noFill/>
          <a:prstDash val="solid"/>
          <a:round/>
          <a:headEnd type="none" w="med" len="med"/>
          <a:tailEnd type="none" w="med" len="med"/>
        </a:ln>
        <a:effec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dirty="0" err="1"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txDef>
      <a:spPr>
        <a:noFill/>
      </a:spPr>
      <a:bodyPr wrap="square" rtlCol="0">
        <a:spAutoFit/>
      </a:bodyPr>
      <a:lstStyle>
        <a:defPPr>
          <a:defRPr sz="1800" b="0" dirty="0" err="1" smtClean="0">
            <a:solidFill>
              <a:schemeClr val="tx2"/>
            </a:solidFill>
          </a:defRPr>
        </a:defPPr>
      </a:lstStyle>
    </a:tx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giz-powerpoint-leerfolie-de</Template>
  <TotalTime>0</TotalTime>
  <Words>1764</Words>
  <Application>Microsoft Office PowerPoint</Application>
  <PresentationFormat>Bildschirmpräsentation (4:3)</PresentationFormat>
  <Paragraphs>166</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giz-powerpoint-leerfolie-de</vt:lpstr>
      <vt:lpstr>PowerPoint-Präsentation</vt:lpstr>
      <vt:lpstr>PowerPoint-Präsentation</vt:lpstr>
      <vt:lpstr>PowerPoint-Präsentation</vt:lpstr>
      <vt:lpstr>PowerPoint-Präsentation</vt:lpstr>
    </vt:vector>
  </TitlesOfParts>
  <Company>GIZ GmbH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Steve Ameyibor</dc:creator>
  <cp:keywords>GIZ-Leerfolie</cp:keywords>
  <cp:lastModifiedBy>Martin Bader</cp:lastModifiedBy>
  <cp:revision>126</cp:revision>
  <cp:lastPrinted>2012-07-19T10:16:59Z</cp:lastPrinted>
  <dcterms:created xsi:type="dcterms:W3CDTF">2013-04-30T13:44:45Z</dcterms:created>
  <dcterms:modified xsi:type="dcterms:W3CDTF">2016-05-04T13:19:47Z</dcterms:modified>
</cp:coreProperties>
</file>